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73" r:id="rId3"/>
    <p:sldId id="258" r:id="rId4"/>
    <p:sldId id="308" r:id="rId5"/>
    <p:sldId id="304" r:id="rId6"/>
    <p:sldId id="305" r:id="rId7"/>
    <p:sldId id="283" r:id="rId8"/>
    <p:sldId id="291" r:id="rId9"/>
    <p:sldId id="292" r:id="rId10"/>
    <p:sldId id="272" r:id="rId11"/>
    <p:sldId id="257" r:id="rId12"/>
    <p:sldId id="298" r:id="rId13"/>
    <p:sldId id="310" r:id="rId14"/>
    <p:sldId id="312" r:id="rId15"/>
    <p:sldId id="311" r:id="rId16"/>
    <p:sldId id="299" r:id="rId17"/>
    <p:sldId id="306" r:id="rId18"/>
    <p:sldId id="270" r:id="rId19"/>
    <p:sldId id="300" r:id="rId20"/>
    <p:sldId id="264" r:id="rId21"/>
    <p:sldId id="293" r:id="rId22"/>
    <p:sldId id="294" r:id="rId23"/>
    <p:sldId id="290" r:id="rId24"/>
    <p:sldId id="297" r:id="rId25"/>
    <p:sldId id="307" r:id="rId26"/>
    <p:sldId id="324" r:id="rId27"/>
    <p:sldId id="276" r:id="rId28"/>
    <p:sldId id="309" r:id="rId29"/>
    <p:sldId id="296" r:id="rId30"/>
    <p:sldId id="303" r:id="rId31"/>
    <p:sldId id="317" r:id="rId32"/>
    <p:sldId id="287" r:id="rId33"/>
    <p:sldId id="313" r:id="rId34"/>
    <p:sldId id="314" r:id="rId35"/>
    <p:sldId id="315" r:id="rId36"/>
    <p:sldId id="316" r:id="rId37"/>
    <p:sldId id="318" r:id="rId38"/>
    <p:sldId id="320" r:id="rId39"/>
    <p:sldId id="321" r:id="rId40"/>
    <p:sldId id="322" r:id="rId41"/>
    <p:sldId id="323" r:id="rId42"/>
    <p:sldId id="277" r:id="rId43"/>
    <p:sldId id="280" r:id="rId44"/>
    <p:sldId id="278" r:id="rId45"/>
    <p:sldId id="279" r:id="rId46"/>
    <p:sldId id="27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96694C-2214-4844-A197-63E6B2141918}"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IN"/>
        </a:p>
      </dgm:t>
    </dgm:pt>
    <dgm:pt modelId="{E47E0EEE-7866-4795-96F3-8A1653EF94E6}">
      <dgm:prSet/>
      <dgm:spPr/>
      <dgm:t>
        <a:bodyPr/>
        <a:lstStyle/>
        <a:p>
          <a:r>
            <a:rPr lang="en-US" b="1" i="0" baseline="0"/>
            <a:t>Start</a:t>
          </a:r>
          <a:endParaRPr lang="en-IN"/>
        </a:p>
      </dgm:t>
    </dgm:pt>
    <dgm:pt modelId="{8F27AF5D-2FE9-4F13-BDC7-7A6FF627D337}" type="parTrans" cxnId="{E649746F-B76D-4997-9584-9734839138A1}">
      <dgm:prSet/>
      <dgm:spPr/>
      <dgm:t>
        <a:bodyPr/>
        <a:lstStyle/>
        <a:p>
          <a:endParaRPr lang="en-IN"/>
        </a:p>
      </dgm:t>
    </dgm:pt>
    <dgm:pt modelId="{6AE2EC38-672C-46BF-908E-54290D2AD5FB}" type="sibTrans" cxnId="{E649746F-B76D-4997-9584-9734839138A1}">
      <dgm:prSet/>
      <dgm:spPr/>
      <dgm:t>
        <a:bodyPr/>
        <a:lstStyle/>
        <a:p>
          <a:endParaRPr lang="en-IN"/>
        </a:p>
      </dgm:t>
    </dgm:pt>
    <dgm:pt modelId="{2ADD72BE-F242-4E3E-AF34-2A6511F95E01}">
      <dgm:prSet/>
      <dgm:spPr/>
      <dgm:t>
        <a:bodyPr/>
        <a:lstStyle/>
        <a:p>
          <a:r>
            <a:rPr lang="en-US" b="1" i="0" baseline="0"/>
            <a:t>Initialize System</a:t>
          </a:r>
          <a:endParaRPr lang="en-IN"/>
        </a:p>
      </dgm:t>
    </dgm:pt>
    <dgm:pt modelId="{6EE8CD67-7439-4B33-8AA9-22FBE8DE1734}" type="parTrans" cxnId="{2E06A51D-5A78-4455-8CFF-81DD95F015AB}">
      <dgm:prSet/>
      <dgm:spPr/>
      <dgm:t>
        <a:bodyPr/>
        <a:lstStyle/>
        <a:p>
          <a:endParaRPr lang="en-IN"/>
        </a:p>
      </dgm:t>
    </dgm:pt>
    <dgm:pt modelId="{FFBEF8F1-D622-4170-89CE-E1A78CAD99B5}" type="sibTrans" cxnId="{2E06A51D-5A78-4455-8CFF-81DD95F015AB}">
      <dgm:prSet/>
      <dgm:spPr/>
      <dgm:t>
        <a:bodyPr/>
        <a:lstStyle/>
        <a:p>
          <a:endParaRPr lang="en-IN"/>
        </a:p>
      </dgm:t>
    </dgm:pt>
    <dgm:pt modelId="{A1A08581-FA90-4896-9B28-7005059FF6C9}">
      <dgm:prSet/>
      <dgm:spPr/>
      <dgm:t>
        <a:bodyPr/>
        <a:lstStyle/>
        <a:p>
          <a:r>
            <a:rPr lang="en-US" b="1" i="0" baseline="0"/>
            <a:t>Teleoperation Control</a:t>
          </a:r>
          <a:endParaRPr lang="en-IN"/>
        </a:p>
      </dgm:t>
    </dgm:pt>
    <dgm:pt modelId="{92F9A361-DAF4-4905-9460-D8BBA172E054}" type="parTrans" cxnId="{27DB5F55-B67C-4895-84B1-4571A33B2E9A}">
      <dgm:prSet/>
      <dgm:spPr/>
      <dgm:t>
        <a:bodyPr/>
        <a:lstStyle/>
        <a:p>
          <a:endParaRPr lang="en-IN"/>
        </a:p>
      </dgm:t>
    </dgm:pt>
    <dgm:pt modelId="{39429E32-161B-44C6-BF26-B9679CEE181A}" type="sibTrans" cxnId="{27DB5F55-B67C-4895-84B1-4571A33B2E9A}">
      <dgm:prSet/>
      <dgm:spPr/>
      <dgm:t>
        <a:bodyPr/>
        <a:lstStyle/>
        <a:p>
          <a:endParaRPr lang="en-IN"/>
        </a:p>
      </dgm:t>
    </dgm:pt>
    <dgm:pt modelId="{5624D89D-FF0E-47C6-B4F9-16630A928AA3}">
      <dgm:prSet/>
      <dgm:spPr/>
      <dgm:t>
        <a:bodyPr/>
        <a:lstStyle/>
        <a:p>
          <a:r>
            <a:rPr lang="en-US" b="1" i="0" baseline="0"/>
            <a:t>Capture Stereo Images</a:t>
          </a:r>
          <a:endParaRPr lang="en-IN"/>
        </a:p>
      </dgm:t>
    </dgm:pt>
    <dgm:pt modelId="{F7D882C2-B7C9-428A-A6D4-9AC6B398475B}" type="parTrans" cxnId="{97AF6F89-33AB-472A-90F2-15D5719E921D}">
      <dgm:prSet/>
      <dgm:spPr/>
      <dgm:t>
        <a:bodyPr/>
        <a:lstStyle/>
        <a:p>
          <a:endParaRPr lang="en-IN"/>
        </a:p>
      </dgm:t>
    </dgm:pt>
    <dgm:pt modelId="{635D8C09-3DCE-403D-89AA-84C3BFBC7C0D}" type="sibTrans" cxnId="{97AF6F89-33AB-472A-90F2-15D5719E921D}">
      <dgm:prSet/>
      <dgm:spPr/>
      <dgm:t>
        <a:bodyPr/>
        <a:lstStyle/>
        <a:p>
          <a:endParaRPr lang="en-IN"/>
        </a:p>
      </dgm:t>
    </dgm:pt>
    <dgm:pt modelId="{70E74379-506B-4412-AA50-6A57C9E34391}">
      <dgm:prSet/>
      <dgm:spPr/>
      <dgm:t>
        <a:bodyPr/>
        <a:lstStyle/>
        <a:p>
          <a:r>
            <a:rPr lang="en-US" b="1" i="0" baseline="0"/>
            <a:t>Image Processing</a:t>
          </a:r>
          <a:endParaRPr lang="en-IN"/>
        </a:p>
      </dgm:t>
    </dgm:pt>
    <dgm:pt modelId="{7159BDD8-905C-4EE8-8C05-A2B929F44EAF}" type="parTrans" cxnId="{7EA24FC2-0B5C-4CA4-BF62-CA423931ADE2}">
      <dgm:prSet/>
      <dgm:spPr/>
      <dgm:t>
        <a:bodyPr/>
        <a:lstStyle/>
        <a:p>
          <a:endParaRPr lang="en-IN"/>
        </a:p>
      </dgm:t>
    </dgm:pt>
    <dgm:pt modelId="{2684FDDE-6491-43ED-AB5F-73685E8DED34}" type="sibTrans" cxnId="{7EA24FC2-0B5C-4CA4-BF62-CA423931ADE2}">
      <dgm:prSet/>
      <dgm:spPr/>
      <dgm:t>
        <a:bodyPr/>
        <a:lstStyle/>
        <a:p>
          <a:endParaRPr lang="en-IN"/>
        </a:p>
      </dgm:t>
    </dgm:pt>
    <dgm:pt modelId="{CF1E3319-B8F6-4A5E-AD83-7C926DB738ED}">
      <dgm:prSet/>
      <dgm:spPr/>
      <dgm:t>
        <a:bodyPr/>
        <a:lstStyle/>
        <a:p>
          <a:r>
            <a:rPr lang="en-US" b="1" i="0" baseline="0"/>
            <a:t>Object Detection</a:t>
          </a:r>
          <a:endParaRPr lang="en-IN"/>
        </a:p>
      </dgm:t>
    </dgm:pt>
    <dgm:pt modelId="{DE8CF4F3-3A78-4275-938D-E33B18661AB9}" type="parTrans" cxnId="{FDB01F40-AAD9-4338-83C7-95A4F8009ECF}">
      <dgm:prSet/>
      <dgm:spPr/>
      <dgm:t>
        <a:bodyPr/>
        <a:lstStyle/>
        <a:p>
          <a:endParaRPr lang="en-IN"/>
        </a:p>
      </dgm:t>
    </dgm:pt>
    <dgm:pt modelId="{8AAB0471-598E-47B6-A682-BB0E4C78C59A}" type="sibTrans" cxnId="{FDB01F40-AAD9-4338-83C7-95A4F8009ECF}">
      <dgm:prSet/>
      <dgm:spPr/>
      <dgm:t>
        <a:bodyPr/>
        <a:lstStyle/>
        <a:p>
          <a:endParaRPr lang="en-IN"/>
        </a:p>
      </dgm:t>
    </dgm:pt>
    <dgm:pt modelId="{9A42FE02-91A1-4C56-BCF6-BC71FC7411B5}">
      <dgm:prSet/>
      <dgm:spPr/>
      <dgm:t>
        <a:bodyPr/>
        <a:lstStyle/>
        <a:p>
          <a:r>
            <a:rPr lang="en-US" b="1" i="0" baseline="0"/>
            <a:t>Freshness Detection</a:t>
          </a:r>
          <a:endParaRPr lang="en-IN"/>
        </a:p>
      </dgm:t>
    </dgm:pt>
    <dgm:pt modelId="{2F73EB90-225C-4B81-B324-686B771C2C99}" type="parTrans" cxnId="{043B4A4F-024E-47DB-83C9-AF8769F6C46F}">
      <dgm:prSet/>
      <dgm:spPr/>
      <dgm:t>
        <a:bodyPr/>
        <a:lstStyle/>
        <a:p>
          <a:endParaRPr lang="en-IN"/>
        </a:p>
      </dgm:t>
    </dgm:pt>
    <dgm:pt modelId="{7BF09072-1188-4EF2-9785-C8021960C89D}" type="sibTrans" cxnId="{043B4A4F-024E-47DB-83C9-AF8769F6C46F}">
      <dgm:prSet/>
      <dgm:spPr/>
      <dgm:t>
        <a:bodyPr/>
        <a:lstStyle/>
        <a:p>
          <a:endParaRPr lang="en-IN"/>
        </a:p>
      </dgm:t>
    </dgm:pt>
    <dgm:pt modelId="{6B96F042-382F-4825-B54B-102A8455CE64}">
      <dgm:prSet/>
      <dgm:spPr/>
      <dgm:t>
        <a:bodyPr/>
        <a:lstStyle/>
        <a:p>
          <a:r>
            <a:rPr lang="en-US" b="1" i="0" baseline="0"/>
            <a:t>Depth Calculation</a:t>
          </a:r>
          <a:endParaRPr lang="en-IN"/>
        </a:p>
      </dgm:t>
    </dgm:pt>
    <dgm:pt modelId="{C505C36C-F1F0-488A-B878-C49FF5CB9057}" type="parTrans" cxnId="{F6BF214E-DA9F-4E63-9F8E-99BD7A9605D9}">
      <dgm:prSet/>
      <dgm:spPr/>
      <dgm:t>
        <a:bodyPr/>
        <a:lstStyle/>
        <a:p>
          <a:endParaRPr lang="en-IN"/>
        </a:p>
      </dgm:t>
    </dgm:pt>
    <dgm:pt modelId="{34B24C96-75DA-44E0-986F-D8A0A7B9C0DA}" type="sibTrans" cxnId="{F6BF214E-DA9F-4E63-9F8E-99BD7A9605D9}">
      <dgm:prSet/>
      <dgm:spPr/>
      <dgm:t>
        <a:bodyPr/>
        <a:lstStyle/>
        <a:p>
          <a:endParaRPr lang="en-IN"/>
        </a:p>
      </dgm:t>
    </dgm:pt>
    <dgm:pt modelId="{E0B2F77C-1760-48AE-9610-54180E805878}">
      <dgm:prSet/>
      <dgm:spPr/>
      <dgm:t>
        <a:bodyPr/>
        <a:lstStyle/>
        <a:p>
          <a:r>
            <a:rPr lang="en-US" b="1" i="0" baseline="0"/>
            <a:t>Display Results</a:t>
          </a:r>
          <a:endParaRPr lang="en-IN"/>
        </a:p>
      </dgm:t>
    </dgm:pt>
    <dgm:pt modelId="{BB52FF17-37AD-426C-8B58-9D8F91F39920}" type="parTrans" cxnId="{3F9A4928-7407-4755-BC0B-A993BEAA5B2D}">
      <dgm:prSet/>
      <dgm:spPr/>
      <dgm:t>
        <a:bodyPr/>
        <a:lstStyle/>
        <a:p>
          <a:endParaRPr lang="en-IN"/>
        </a:p>
      </dgm:t>
    </dgm:pt>
    <dgm:pt modelId="{233F130B-A2FB-4617-9823-E739F6C3BCCE}" type="sibTrans" cxnId="{3F9A4928-7407-4755-BC0B-A993BEAA5B2D}">
      <dgm:prSet/>
      <dgm:spPr/>
      <dgm:t>
        <a:bodyPr/>
        <a:lstStyle/>
        <a:p>
          <a:endParaRPr lang="en-IN"/>
        </a:p>
      </dgm:t>
    </dgm:pt>
    <dgm:pt modelId="{F930294F-202F-4B4C-B130-EADABC6DBE71}">
      <dgm:prSet/>
      <dgm:spPr/>
      <dgm:t>
        <a:bodyPr/>
        <a:lstStyle/>
        <a:p>
          <a:r>
            <a:rPr lang="en-US" b="1" i="0" baseline="0"/>
            <a:t>End</a:t>
          </a:r>
          <a:endParaRPr lang="en-IN"/>
        </a:p>
      </dgm:t>
    </dgm:pt>
    <dgm:pt modelId="{7FA4BB36-46F5-405B-A78B-DE4C057F78EE}" type="parTrans" cxnId="{156DDE75-ECCC-447F-8581-B0B4C2B8CAAF}">
      <dgm:prSet/>
      <dgm:spPr/>
      <dgm:t>
        <a:bodyPr/>
        <a:lstStyle/>
        <a:p>
          <a:endParaRPr lang="en-IN"/>
        </a:p>
      </dgm:t>
    </dgm:pt>
    <dgm:pt modelId="{AAC55413-B631-4CBF-BD46-0B5A76C6734C}" type="sibTrans" cxnId="{156DDE75-ECCC-447F-8581-B0B4C2B8CAAF}">
      <dgm:prSet/>
      <dgm:spPr/>
      <dgm:t>
        <a:bodyPr/>
        <a:lstStyle/>
        <a:p>
          <a:endParaRPr lang="en-IN"/>
        </a:p>
      </dgm:t>
    </dgm:pt>
    <dgm:pt modelId="{542A6B6F-6E86-4CDB-ABA7-50919E5652FE}" type="pres">
      <dgm:prSet presAssocID="{8A96694C-2214-4844-A197-63E6B2141918}" presName="CompostProcess" presStyleCnt="0">
        <dgm:presLayoutVars>
          <dgm:dir/>
          <dgm:resizeHandles val="exact"/>
        </dgm:presLayoutVars>
      </dgm:prSet>
      <dgm:spPr/>
    </dgm:pt>
    <dgm:pt modelId="{D5CB1DC0-929E-4F1B-A5AD-D857DBA06F3E}" type="pres">
      <dgm:prSet presAssocID="{8A96694C-2214-4844-A197-63E6B2141918}" presName="arrow" presStyleLbl="bgShp" presStyleIdx="0" presStyleCnt="1"/>
      <dgm:spPr/>
    </dgm:pt>
    <dgm:pt modelId="{47F56929-F818-4C44-94C3-3258DF0046F8}" type="pres">
      <dgm:prSet presAssocID="{8A96694C-2214-4844-A197-63E6B2141918}" presName="linearProcess" presStyleCnt="0"/>
      <dgm:spPr/>
    </dgm:pt>
    <dgm:pt modelId="{F2B9BC8B-C447-458C-AA1F-01EE57EC25CF}" type="pres">
      <dgm:prSet presAssocID="{E47E0EEE-7866-4795-96F3-8A1653EF94E6}" presName="textNode" presStyleLbl="node1" presStyleIdx="0" presStyleCnt="10">
        <dgm:presLayoutVars>
          <dgm:bulletEnabled val="1"/>
        </dgm:presLayoutVars>
      </dgm:prSet>
      <dgm:spPr/>
    </dgm:pt>
    <dgm:pt modelId="{EE99DFFE-E0B6-4D0A-B001-E5B804617EBE}" type="pres">
      <dgm:prSet presAssocID="{6AE2EC38-672C-46BF-908E-54290D2AD5FB}" presName="sibTrans" presStyleCnt="0"/>
      <dgm:spPr/>
    </dgm:pt>
    <dgm:pt modelId="{9468926E-4A43-4C78-954B-75B09627D231}" type="pres">
      <dgm:prSet presAssocID="{2ADD72BE-F242-4E3E-AF34-2A6511F95E01}" presName="textNode" presStyleLbl="node1" presStyleIdx="1" presStyleCnt="10">
        <dgm:presLayoutVars>
          <dgm:bulletEnabled val="1"/>
        </dgm:presLayoutVars>
      </dgm:prSet>
      <dgm:spPr/>
    </dgm:pt>
    <dgm:pt modelId="{CE3BECE9-4A3E-4622-B148-84C603B7F539}" type="pres">
      <dgm:prSet presAssocID="{FFBEF8F1-D622-4170-89CE-E1A78CAD99B5}" presName="sibTrans" presStyleCnt="0"/>
      <dgm:spPr/>
    </dgm:pt>
    <dgm:pt modelId="{7EFEF750-7C51-4103-B4B6-EDB46B86CC9A}" type="pres">
      <dgm:prSet presAssocID="{A1A08581-FA90-4896-9B28-7005059FF6C9}" presName="textNode" presStyleLbl="node1" presStyleIdx="2" presStyleCnt="10">
        <dgm:presLayoutVars>
          <dgm:bulletEnabled val="1"/>
        </dgm:presLayoutVars>
      </dgm:prSet>
      <dgm:spPr/>
    </dgm:pt>
    <dgm:pt modelId="{8BB9498A-9738-425B-B4E0-42F4CD9A1AAF}" type="pres">
      <dgm:prSet presAssocID="{39429E32-161B-44C6-BF26-B9679CEE181A}" presName="sibTrans" presStyleCnt="0"/>
      <dgm:spPr/>
    </dgm:pt>
    <dgm:pt modelId="{78704B66-E22F-4892-963A-7B049BA1E8AB}" type="pres">
      <dgm:prSet presAssocID="{5624D89D-FF0E-47C6-B4F9-16630A928AA3}" presName="textNode" presStyleLbl="node1" presStyleIdx="3" presStyleCnt="10">
        <dgm:presLayoutVars>
          <dgm:bulletEnabled val="1"/>
        </dgm:presLayoutVars>
      </dgm:prSet>
      <dgm:spPr/>
    </dgm:pt>
    <dgm:pt modelId="{91D61B79-7EE3-4635-9972-1D6CA068B0E8}" type="pres">
      <dgm:prSet presAssocID="{635D8C09-3DCE-403D-89AA-84C3BFBC7C0D}" presName="sibTrans" presStyleCnt="0"/>
      <dgm:spPr/>
    </dgm:pt>
    <dgm:pt modelId="{7AA2014B-41FE-41F7-AD04-A6285D3DCC1C}" type="pres">
      <dgm:prSet presAssocID="{70E74379-506B-4412-AA50-6A57C9E34391}" presName="textNode" presStyleLbl="node1" presStyleIdx="4" presStyleCnt="10">
        <dgm:presLayoutVars>
          <dgm:bulletEnabled val="1"/>
        </dgm:presLayoutVars>
      </dgm:prSet>
      <dgm:spPr/>
    </dgm:pt>
    <dgm:pt modelId="{7B951244-1F8E-4918-B835-C5708FB8AD28}" type="pres">
      <dgm:prSet presAssocID="{2684FDDE-6491-43ED-AB5F-73685E8DED34}" presName="sibTrans" presStyleCnt="0"/>
      <dgm:spPr/>
    </dgm:pt>
    <dgm:pt modelId="{A58758CA-5ADF-4920-8E63-9EA970EB23FA}" type="pres">
      <dgm:prSet presAssocID="{CF1E3319-B8F6-4A5E-AD83-7C926DB738ED}" presName="textNode" presStyleLbl="node1" presStyleIdx="5" presStyleCnt="10">
        <dgm:presLayoutVars>
          <dgm:bulletEnabled val="1"/>
        </dgm:presLayoutVars>
      </dgm:prSet>
      <dgm:spPr/>
    </dgm:pt>
    <dgm:pt modelId="{375B5301-CFA4-4FA8-BD40-DAF3AA7C21F1}" type="pres">
      <dgm:prSet presAssocID="{8AAB0471-598E-47B6-A682-BB0E4C78C59A}" presName="sibTrans" presStyleCnt="0"/>
      <dgm:spPr/>
    </dgm:pt>
    <dgm:pt modelId="{B0F56E21-EA2B-4804-AF55-266BA61D5014}" type="pres">
      <dgm:prSet presAssocID="{9A42FE02-91A1-4C56-BCF6-BC71FC7411B5}" presName="textNode" presStyleLbl="node1" presStyleIdx="6" presStyleCnt="10">
        <dgm:presLayoutVars>
          <dgm:bulletEnabled val="1"/>
        </dgm:presLayoutVars>
      </dgm:prSet>
      <dgm:spPr/>
    </dgm:pt>
    <dgm:pt modelId="{64A0BA06-8DCF-44FA-837D-307866F72553}" type="pres">
      <dgm:prSet presAssocID="{7BF09072-1188-4EF2-9785-C8021960C89D}" presName="sibTrans" presStyleCnt="0"/>
      <dgm:spPr/>
    </dgm:pt>
    <dgm:pt modelId="{5330EAAF-3033-4997-9EEA-AF1A96725269}" type="pres">
      <dgm:prSet presAssocID="{6B96F042-382F-4825-B54B-102A8455CE64}" presName="textNode" presStyleLbl="node1" presStyleIdx="7" presStyleCnt="10">
        <dgm:presLayoutVars>
          <dgm:bulletEnabled val="1"/>
        </dgm:presLayoutVars>
      </dgm:prSet>
      <dgm:spPr/>
    </dgm:pt>
    <dgm:pt modelId="{E184A2EC-86AB-4E9B-836B-48B72D190801}" type="pres">
      <dgm:prSet presAssocID="{34B24C96-75DA-44E0-986F-D8A0A7B9C0DA}" presName="sibTrans" presStyleCnt="0"/>
      <dgm:spPr/>
    </dgm:pt>
    <dgm:pt modelId="{83564D65-C0DA-4928-92C4-7D580CB447B9}" type="pres">
      <dgm:prSet presAssocID="{E0B2F77C-1760-48AE-9610-54180E805878}" presName="textNode" presStyleLbl="node1" presStyleIdx="8" presStyleCnt="10">
        <dgm:presLayoutVars>
          <dgm:bulletEnabled val="1"/>
        </dgm:presLayoutVars>
      </dgm:prSet>
      <dgm:spPr/>
    </dgm:pt>
    <dgm:pt modelId="{CC319A76-F544-4E7D-A53D-CA0DA52D7022}" type="pres">
      <dgm:prSet presAssocID="{233F130B-A2FB-4617-9823-E739F6C3BCCE}" presName="sibTrans" presStyleCnt="0"/>
      <dgm:spPr/>
    </dgm:pt>
    <dgm:pt modelId="{838AE079-3A9C-473B-B687-302E20A9A541}" type="pres">
      <dgm:prSet presAssocID="{F930294F-202F-4B4C-B130-EADABC6DBE71}" presName="textNode" presStyleLbl="node1" presStyleIdx="9" presStyleCnt="10">
        <dgm:presLayoutVars>
          <dgm:bulletEnabled val="1"/>
        </dgm:presLayoutVars>
      </dgm:prSet>
      <dgm:spPr/>
    </dgm:pt>
  </dgm:ptLst>
  <dgm:cxnLst>
    <dgm:cxn modelId="{58E7550A-61BF-4534-B7CE-F3EA328D62D1}" type="presOf" srcId="{6B96F042-382F-4825-B54B-102A8455CE64}" destId="{5330EAAF-3033-4997-9EEA-AF1A96725269}" srcOrd="0" destOrd="0" presId="urn:microsoft.com/office/officeart/2005/8/layout/hProcess9"/>
    <dgm:cxn modelId="{2E06A51D-5A78-4455-8CFF-81DD95F015AB}" srcId="{8A96694C-2214-4844-A197-63E6B2141918}" destId="{2ADD72BE-F242-4E3E-AF34-2A6511F95E01}" srcOrd="1" destOrd="0" parTransId="{6EE8CD67-7439-4B33-8AA9-22FBE8DE1734}" sibTransId="{FFBEF8F1-D622-4170-89CE-E1A78CAD99B5}"/>
    <dgm:cxn modelId="{3F9A4928-7407-4755-BC0B-A993BEAA5B2D}" srcId="{8A96694C-2214-4844-A197-63E6B2141918}" destId="{E0B2F77C-1760-48AE-9610-54180E805878}" srcOrd="8" destOrd="0" parTransId="{BB52FF17-37AD-426C-8B58-9D8F91F39920}" sibTransId="{233F130B-A2FB-4617-9823-E739F6C3BCCE}"/>
    <dgm:cxn modelId="{FDB01F40-AAD9-4338-83C7-95A4F8009ECF}" srcId="{8A96694C-2214-4844-A197-63E6B2141918}" destId="{CF1E3319-B8F6-4A5E-AD83-7C926DB738ED}" srcOrd="5" destOrd="0" parTransId="{DE8CF4F3-3A78-4275-938D-E33B18661AB9}" sibTransId="{8AAB0471-598E-47B6-A682-BB0E4C78C59A}"/>
    <dgm:cxn modelId="{DE3F9A5C-3457-40E2-8D1F-0C30F5626B3D}" type="presOf" srcId="{8A96694C-2214-4844-A197-63E6B2141918}" destId="{542A6B6F-6E86-4CDB-ABA7-50919E5652FE}" srcOrd="0" destOrd="0" presId="urn:microsoft.com/office/officeart/2005/8/layout/hProcess9"/>
    <dgm:cxn modelId="{91530241-0E54-423A-B497-ED52EE3384A8}" type="presOf" srcId="{CF1E3319-B8F6-4A5E-AD83-7C926DB738ED}" destId="{A58758CA-5ADF-4920-8E63-9EA970EB23FA}" srcOrd="0" destOrd="0" presId="urn:microsoft.com/office/officeart/2005/8/layout/hProcess9"/>
    <dgm:cxn modelId="{74CF9C63-3847-4BA9-A8A8-649832DE916D}" type="presOf" srcId="{F930294F-202F-4B4C-B130-EADABC6DBE71}" destId="{838AE079-3A9C-473B-B687-302E20A9A541}" srcOrd="0" destOrd="0" presId="urn:microsoft.com/office/officeart/2005/8/layout/hProcess9"/>
    <dgm:cxn modelId="{F6BF214E-DA9F-4E63-9F8E-99BD7A9605D9}" srcId="{8A96694C-2214-4844-A197-63E6B2141918}" destId="{6B96F042-382F-4825-B54B-102A8455CE64}" srcOrd="7" destOrd="0" parTransId="{C505C36C-F1F0-488A-B878-C49FF5CB9057}" sibTransId="{34B24C96-75DA-44E0-986F-D8A0A7B9C0DA}"/>
    <dgm:cxn modelId="{043B4A4F-024E-47DB-83C9-AF8769F6C46F}" srcId="{8A96694C-2214-4844-A197-63E6B2141918}" destId="{9A42FE02-91A1-4C56-BCF6-BC71FC7411B5}" srcOrd="6" destOrd="0" parTransId="{2F73EB90-225C-4B81-B324-686B771C2C99}" sibTransId="{7BF09072-1188-4EF2-9785-C8021960C89D}"/>
    <dgm:cxn modelId="{E649746F-B76D-4997-9584-9734839138A1}" srcId="{8A96694C-2214-4844-A197-63E6B2141918}" destId="{E47E0EEE-7866-4795-96F3-8A1653EF94E6}" srcOrd="0" destOrd="0" parTransId="{8F27AF5D-2FE9-4F13-BDC7-7A6FF627D337}" sibTransId="{6AE2EC38-672C-46BF-908E-54290D2AD5FB}"/>
    <dgm:cxn modelId="{27DB5F55-B67C-4895-84B1-4571A33B2E9A}" srcId="{8A96694C-2214-4844-A197-63E6B2141918}" destId="{A1A08581-FA90-4896-9B28-7005059FF6C9}" srcOrd="2" destOrd="0" parTransId="{92F9A361-DAF4-4905-9460-D8BBA172E054}" sibTransId="{39429E32-161B-44C6-BF26-B9679CEE181A}"/>
    <dgm:cxn modelId="{156DDE75-ECCC-447F-8581-B0B4C2B8CAAF}" srcId="{8A96694C-2214-4844-A197-63E6B2141918}" destId="{F930294F-202F-4B4C-B130-EADABC6DBE71}" srcOrd="9" destOrd="0" parTransId="{7FA4BB36-46F5-405B-A78B-DE4C057F78EE}" sibTransId="{AAC55413-B631-4CBF-BD46-0B5A76C6734C}"/>
    <dgm:cxn modelId="{96407B7A-490A-41CC-B254-BBB3ED4F4B8F}" type="presOf" srcId="{E0B2F77C-1760-48AE-9610-54180E805878}" destId="{83564D65-C0DA-4928-92C4-7D580CB447B9}" srcOrd="0" destOrd="0" presId="urn:microsoft.com/office/officeart/2005/8/layout/hProcess9"/>
    <dgm:cxn modelId="{255D3481-242D-4F4E-95A8-62C4F484606E}" type="presOf" srcId="{9A42FE02-91A1-4C56-BCF6-BC71FC7411B5}" destId="{B0F56E21-EA2B-4804-AF55-266BA61D5014}" srcOrd="0" destOrd="0" presId="urn:microsoft.com/office/officeart/2005/8/layout/hProcess9"/>
    <dgm:cxn modelId="{97AF6F89-33AB-472A-90F2-15D5719E921D}" srcId="{8A96694C-2214-4844-A197-63E6B2141918}" destId="{5624D89D-FF0E-47C6-B4F9-16630A928AA3}" srcOrd="3" destOrd="0" parTransId="{F7D882C2-B7C9-428A-A6D4-9AC6B398475B}" sibTransId="{635D8C09-3DCE-403D-89AA-84C3BFBC7C0D}"/>
    <dgm:cxn modelId="{2B337892-02CC-4AB8-8C5E-1FEFBBD8EC3B}" type="presOf" srcId="{70E74379-506B-4412-AA50-6A57C9E34391}" destId="{7AA2014B-41FE-41F7-AD04-A6285D3DCC1C}" srcOrd="0" destOrd="0" presId="urn:microsoft.com/office/officeart/2005/8/layout/hProcess9"/>
    <dgm:cxn modelId="{7EA24FC2-0B5C-4CA4-BF62-CA423931ADE2}" srcId="{8A96694C-2214-4844-A197-63E6B2141918}" destId="{70E74379-506B-4412-AA50-6A57C9E34391}" srcOrd="4" destOrd="0" parTransId="{7159BDD8-905C-4EE8-8C05-A2B929F44EAF}" sibTransId="{2684FDDE-6491-43ED-AB5F-73685E8DED34}"/>
    <dgm:cxn modelId="{215913C8-E70C-486F-8241-D2672BEA8215}" type="presOf" srcId="{A1A08581-FA90-4896-9B28-7005059FF6C9}" destId="{7EFEF750-7C51-4103-B4B6-EDB46B86CC9A}" srcOrd="0" destOrd="0" presId="urn:microsoft.com/office/officeart/2005/8/layout/hProcess9"/>
    <dgm:cxn modelId="{05638CCB-35A6-40D7-A9DF-772475865706}" type="presOf" srcId="{E47E0EEE-7866-4795-96F3-8A1653EF94E6}" destId="{F2B9BC8B-C447-458C-AA1F-01EE57EC25CF}" srcOrd="0" destOrd="0" presId="urn:microsoft.com/office/officeart/2005/8/layout/hProcess9"/>
    <dgm:cxn modelId="{09E67CDF-4AF4-44C3-A547-2E83CF44B95F}" type="presOf" srcId="{2ADD72BE-F242-4E3E-AF34-2A6511F95E01}" destId="{9468926E-4A43-4C78-954B-75B09627D231}" srcOrd="0" destOrd="0" presId="urn:microsoft.com/office/officeart/2005/8/layout/hProcess9"/>
    <dgm:cxn modelId="{752D8BEB-BD44-4943-A445-D3D59D80194B}" type="presOf" srcId="{5624D89D-FF0E-47C6-B4F9-16630A928AA3}" destId="{78704B66-E22F-4892-963A-7B049BA1E8AB}" srcOrd="0" destOrd="0" presId="urn:microsoft.com/office/officeart/2005/8/layout/hProcess9"/>
    <dgm:cxn modelId="{D8AFF35B-670C-40EF-A6CA-FE97D45129D9}" type="presParOf" srcId="{542A6B6F-6E86-4CDB-ABA7-50919E5652FE}" destId="{D5CB1DC0-929E-4F1B-A5AD-D857DBA06F3E}" srcOrd="0" destOrd="0" presId="urn:microsoft.com/office/officeart/2005/8/layout/hProcess9"/>
    <dgm:cxn modelId="{BE09C5F5-EC10-48A5-83F2-1BB77FDFE7F5}" type="presParOf" srcId="{542A6B6F-6E86-4CDB-ABA7-50919E5652FE}" destId="{47F56929-F818-4C44-94C3-3258DF0046F8}" srcOrd="1" destOrd="0" presId="urn:microsoft.com/office/officeart/2005/8/layout/hProcess9"/>
    <dgm:cxn modelId="{B7574482-4C69-4ACB-A967-090EF3FF691B}" type="presParOf" srcId="{47F56929-F818-4C44-94C3-3258DF0046F8}" destId="{F2B9BC8B-C447-458C-AA1F-01EE57EC25CF}" srcOrd="0" destOrd="0" presId="urn:microsoft.com/office/officeart/2005/8/layout/hProcess9"/>
    <dgm:cxn modelId="{661AB71E-2041-4EC7-9E87-64BF09F33A6F}" type="presParOf" srcId="{47F56929-F818-4C44-94C3-3258DF0046F8}" destId="{EE99DFFE-E0B6-4D0A-B001-E5B804617EBE}" srcOrd="1" destOrd="0" presId="urn:microsoft.com/office/officeart/2005/8/layout/hProcess9"/>
    <dgm:cxn modelId="{32CD8587-54D8-4639-BD32-D517E5C32B8C}" type="presParOf" srcId="{47F56929-F818-4C44-94C3-3258DF0046F8}" destId="{9468926E-4A43-4C78-954B-75B09627D231}" srcOrd="2" destOrd="0" presId="urn:microsoft.com/office/officeart/2005/8/layout/hProcess9"/>
    <dgm:cxn modelId="{AE0EBE29-C4FE-4640-A58D-B6495BDAF4A9}" type="presParOf" srcId="{47F56929-F818-4C44-94C3-3258DF0046F8}" destId="{CE3BECE9-4A3E-4622-B148-84C603B7F539}" srcOrd="3" destOrd="0" presId="urn:microsoft.com/office/officeart/2005/8/layout/hProcess9"/>
    <dgm:cxn modelId="{2138277A-4179-403B-BF59-E80370986654}" type="presParOf" srcId="{47F56929-F818-4C44-94C3-3258DF0046F8}" destId="{7EFEF750-7C51-4103-B4B6-EDB46B86CC9A}" srcOrd="4" destOrd="0" presId="urn:microsoft.com/office/officeart/2005/8/layout/hProcess9"/>
    <dgm:cxn modelId="{14BAEB39-487B-4647-B31B-7835F6942B0A}" type="presParOf" srcId="{47F56929-F818-4C44-94C3-3258DF0046F8}" destId="{8BB9498A-9738-425B-B4E0-42F4CD9A1AAF}" srcOrd="5" destOrd="0" presId="urn:microsoft.com/office/officeart/2005/8/layout/hProcess9"/>
    <dgm:cxn modelId="{16129F4A-0A87-44AE-B806-869A3D7CB112}" type="presParOf" srcId="{47F56929-F818-4C44-94C3-3258DF0046F8}" destId="{78704B66-E22F-4892-963A-7B049BA1E8AB}" srcOrd="6" destOrd="0" presId="urn:microsoft.com/office/officeart/2005/8/layout/hProcess9"/>
    <dgm:cxn modelId="{FF5DD625-3BCF-482D-8E96-4C9F53C4404A}" type="presParOf" srcId="{47F56929-F818-4C44-94C3-3258DF0046F8}" destId="{91D61B79-7EE3-4635-9972-1D6CA068B0E8}" srcOrd="7" destOrd="0" presId="urn:microsoft.com/office/officeart/2005/8/layout/hProcess9"/>
    <dgm:cxn modelId="{8E77E73B-8892-46E4-B0BA-F2606E71DE58}" type="presParOf" srcId="{47F56929-F818-4C44-94C3-3258DF0046F8}" destId="{7AA2014B-41FE-41F7-AD04-A6285D3DCC1C}" srcOrd="8" destOrd="0" presId="urn:microsoft.com/office/officeart/2005/8/layout/hProcess9"/>
    <dgm:cxn modelId="{4D3590DA-9369-479B-ACD4-69FED3F53E82}" type="presParOf" srcId="{47F56929-F818-4C44-94C3-3258DF0046F8}" destId="{7B951244-1F8E-4918-B835-C5708FB8AD28}" srcOrd="9" destOrd="0" presId="urn:microsoft.com/office/officeart/2005/8/layout/hProcess9"/>
    <dgm:cxn modelId="{9FB440A1-5350-4D45-A478-1241D0068FAA}" type="presParOf" srcId="{47F56929-F818-4C44-94C3-3258DF0046F8}" destId="{A58758CA-5ADF-4920-8E63-9EA970EB23FA}" srcOrd="10" destOrd="0" presId="urn:microsoft.com/office/officeart/2005/8/layout/hProcess9"/>
    <dgm:cxn modelId="{66A422BE-3160-458F-B64A-471DAEDBAAC1}" type="presParOf" srcId="{47F56929-F818-4C44-94C3-3258DF0046F8}" destId="{375B5301-CFA4-4FA8-BD40-DAF3AA7C21F1}" srcOrd="11" destOrd="0" presId="urn:microsoft.com/office/officeart/2005/8/layout/hProcess9"/>
    <dgm:cxn modelId="{FFF9AEE5-3B35-4582-9730-96307A0B4935}" type="presParOf" srcId="{47F56929-F818-4C44-94C3-3258DF0046F8}" destId="{B0F56E21-EA2B-4804-AF55-266BA61D5014}" srcOrd="12" destOrd="0" presId="urn:microsoft.com/office/officeart/2005/8/layout/hProcess9"/>
    <dgm:cxn modelId="{8D2561BC-12D0-42A4-ADF6-B19E49981AB4}" type="presParOf" srcId="{47F56929-F818-4C44-94C3-3258DF0046F8}" destId="{64A0BA06-8DCF-44FA-837D-307866F72553}" srcOrd="13" destOrd="0" presId="urn:microsoft.com/office/officeart/2005/8/layout/hProcess9"/>
    <dgm:cxn modelId="{E9E4D364-643F-4D6B-BCF0-D6ACA1CB59CA}" type="presParOf" srcId="{47F56929-F818-4C44-94C3-3258DF0046F8}" destId="{5330EAAF-3033-4997-9EEA-AF1A96725269}" srcOrd="14" destOrd="0" presId="urn:microsoft.com/office/officeart/2005/8/layout/hProcess9"/>
    <dgm:cxn modelId="{426D014E-FDF3-42C7-92FB-7D5D2AE76AE9}" type="presParOf" srcId="{47F56929-F818-4C44-94C3-3258DF0046F8}" destId="{E184A2EC-86AB-4E9B-836B-48B72D190801}" srcOrd="15" destOrd="0" presId="urn:microsoft.com/office/officeart/2005/8/layout/hProcess9"/>
    <dgm:cxn modelId="{10D8CB31-534C-4C66-A6B5-658715923CC4}" type="presParOf" srcId="{47F56929-F818-4C44-94C3-3258DF0046F8}" destId="{83564D65-C0DA-4928-92C4-7D580CB447B9}" srcOrd="16" destOrd="0" presId="urn:microsoft.com/office/officeart/2005/8/layout/hProcess9"/>
    <dgm:cxn modelId="{44BB6C57-31EA-4A5D-A650-7C9E7C509B12}" type="presParOf" srcId="{47F56929-F818-4C44-94C3-3258DF0046F8}" destId="{CC319A76-F544-4E7D-A53D-CA0DA52D7022}" srcOrd="17" destOrd="0" presId="urn:microsoft.com/office/officeart/2005/8/layout/hProcess9"/>
    <dgm:cxn modelId="{917EEB59-DFE1-4D0D-815D-1B80AADD2457}" type="presParOf" srcId="{47F56929-F818-4C44-94C3-3258DF0046F8}" destId="{838AE079-3A9C-473B-B687-302E20A9A541}" srcOrd="1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CABDA0-7C05-46E4-8852-3FFBB9048E07}" type="doc">
      <dgm:prSet loTypeId="urn:microsoft.com/office/officeart/2005/8/layout/process1" loCatId="process" qsTypeId="urn:microsoft.com/office/officeart/2005/8/quickstyle/simple1" qsCatId="simple" csTypeId="urn:microsoft.com/office/officeart/2005/8/colors/accent1_2" csCatId="accent1" phldr="1"/>
      <dgm:spPr/>
    </dgm:pt>
    <dgm:pt modelId="{46C7BEC8-B8A3-402A-B39A-0C2326BEF112}">
      <dgm:prSet phldrT="[Text]"/>
      <dgm:spPr/>
      <dgm:t>
        <a:bodyPr/>
        <a:lstStyle/>
        <a:p>
          <a:r>
            <a:rPr lang="en-US" dirty="0"/>
            <a:t>Topic selection</a:t>
          </a:r>
        </a:p>
        <a:p>
          <a:r>
            <a:rPr lang="en-US" dirty="0"/>
            <a:t>(November)</a:t>
          </a:r>
          <a:endParaRPr lang="en-IN" dirty="0"/>
        </a:p>
      </dgm:t>
    </dgm:pt>
    <dgm:pt modelId="{BBEDFBDC-FCCC-44A4-9C3A-2C122D87D4A7}" type="parTrans" cxnId="{D4EB2999-FA69-4492-813A-38B3776CA491}">
      <dgm:prSet/>
      <dgm:spPr/>
      <dgm:t>
        <a:bodyPr/>
        <a:lstStyle/>
        <a:p>
          <a:endParaRPr lang="en-IN"/>
        </a:p>
      </dgm:t>
    </dgm:pt>
    <dgm:pt modelId="{36C74402-5547-4A84-9D01-7C9157E43C37}" type="sibTrans" cxnId="{D4EB2999-FA69-4492-813A-38B3776CA491}">
      <dgm:prSet/>
      <dgm:spPr/>
      <dgm:t>
        <a:bodyPr/>
        <a:lstStyle/>
        <a:p>
          <a:endParaRPr lang="en-IN"/>
        </a:p>
      </dgm:t>
    </dgm:pt>
    <dgm:pt modelId="{E100D406-8954-460C-9ACD-D6411EA218E8}">
      <dgm:prSet phldrT="[Text]"/>
      <dgm:spPr/>
      <dgm:t>
        <a:bodyPr/>
        <a:lstStyle/>
        <a:p>
          <a:r>
            <a:rPr lang="en-US" dirty="0"/>
            <a:t>Literature review</a:t>
          </a:r>
        </a:p>
        <a:p>
          <a:r>
            <a:rPr lang="en-US" dirty="0"/>
            <a:t>(December)</a:t>
          </a:r>
          <a:endParaRPr lang="en-IN" dirty="0"/>
        </a:p>
      </dgm:t>
    </dgm:pt>
    <dgm:pt modelId="{3EADE47F-F502-4602-A4BC-A46B9CB00EF3}" type="parTrans" cxnId="{1E05979C-6B43-4B5A-A8C1-6AB2DE029403}">
      <dgm:prSet/>
      <dgm:spPr/>
      <dgm:t>
        <a:bodyPr/>
        <a:lstStyle/>
        <a:p>
          <a:endParaRPr lang="en-IN"/>
        </a:p>
      </dgm:t>
    </dgm:pt>
    <dgm:pt modelId="{9AEDF8A8-D9E1-4C04-BDD5-73F54D3C83F4}" type="sibTrans" cxnId="{1E05979C-6B43-4B5A-A8C1-6AB2DE029403}">
      <dgm:prSet/>
      <dgm:spPr/>
      <dgm:t>
        <a:bodyPr/>
        <a:lstStyle/>
        <a:p>
          <a:endParaRPr lang="en-IN"/>
        </a:p>
      </dgm:t>
    </dgm:pt>
    <dgm:pt modelId="{C4C04C10-2FE1-495D-A103-6C4D1E57840D}">
      <dgm:prSet/>
      <dgm:spPr/>
      <dgm:t>
        <a:bodyPr/>
        <a:lstStyle/>
        <a:p>
          <a:r>
            <a:rPr lang="en-US" dirty="0"/>
            <a:t>Dataset </a:t>
          </a:r>
          <a:r>
            <a:rPr lang="en-US" dirty="0" err="1"/>
            <a:t>collection,testing</a:t>
          </a:r>
          <a:r>
            <a:rPr lang="en-US" dirty="0"/>
            <a:t> and training</a:t>
          </a:r>
        </a:p>
        <a:p>
          <a:r>
            <a:rPr lang="en-US" dirty="0"/>
            <a:t>(January)</a:t>
          </a:r>
          <a:endParaRPr lang="en-IN" dirty="0"/>
        </a:p>
      </dgm:t>
    </dgm:pt>
    <dgm:pt modelId="{933FE094-8A38-4176-B671-1C4D6EDDEBC3}" type="parTrans" cxnId="{3791E47D-374B-436B-A430-B218C400A8B8}">
      <dgm:prSet/>
      <dgm:spPr/>
      <dgm:t>
        <a:bodyPr/>
        <a:lstStyle/>
        <a:p>
          <a:endParaRPr lang="en-IN"/>
        </a:p>
      </dgm:t>
    </dgm:pt>
    <dgm:pt modelId="{003E0856-202C-415D-B1A1-9296E927453C}" type="sibTrans" cxnId="{3791E47D-374B-436B-A430-B218C400A8B8}">
      <dgm:prSet/>
      <dgm:spPr/>
      <dgm:t>
        <a:bodyPr/>
        <a:lstStyle/>
        <a:p>
          <a:endParaRPr lang="en-IN"/>
        </a:p>
      </dgm:t>
    </dgm:pt>
    <dgm:pt modelId="{C6927AB6-A863-4381-B0E8-F7D60B3D9830}">
      <dgm:prSet/>
      <dgm:spPr/>
      <dgm:t>
        <a:bodyPr/>
        <a:lstStyle/>
        <a:p>
          <a:r>
            <a:rPr lang="en-US" dirty="0"/>
            <a:t>Working on architecture </a:t>
          </a:r>
        </a:p>
        <a:p>
          <a:r>
            <a:rPr lang="en-US" dirty="0"/>
            <a:t>(January)</a:t>
          </a:r>
          <a:endParaRPr lang="en-IN" dirty="0"/>
        </a:p>
      </dgm:t>
    </dgm:pt>
    <dgm:pt modelId="{DA6DA8D6-2265-41E9-A534-C1677EA14360}" type="parTrans" cxnId="{84972293-B3DD-4D76-B54B-9C3A825F804C}">
      <dgm:prSet/>
      <dgm:spPr/>
      <dgm:t>
        <a:bodyPr/>
        <a:lstStyle/>
        <a:p>
          <a:endParaRPr lang="en-IN"/>
        </a:p>
      </dgm:t>
    </dgm:pt>
    <dgm:pt modelId="{3C51CF04-B913-4690-9D47-5F5338A12FE3}" type="sibTrans" cxnId="{84972293-B3DD-4D76-B54B-9C3A825F804C}">
      <dgm:prSet/>
      <dgm:spPr/>
      <dgm:t>
        <a:bodyPr/>
        <a:lstStyle/>
        <a:p>
          <a:endParaRPr lang="en-IN"/>
        </a:p>
      </dgm:t>
    </dgm:pt>
    <dgm:pt modelId="{6769A57A-834D-479F-9314-A1D35A017243}" type="pres">
      <dgm:prSet presAssocID="{7FCABDA0-7C05-46E4-8852-3FFBB9048E07}" presName="Name0" presStyleCnt="0">
        <dgm:presLayoutVars>
          <dgm:dir/>
          <dgm:resizeHandles val="exact"/>
        </dgm:presLayoutVars>
      </dgm:prSet>
      <dgm:spPr/>
    </dgm:pt>
    <dgm:pt modelId="{DC257D1C-CEBA-4805-B106-9EDDC9490984}" type="pres">
      <dgm:prSet presAssocID="{46C7BEC8-B8A3-402A-B39A-0C2326BEF112}" presName="node" presStyleLbl="node1" presStyleIdx="0" presStyleCnt="4">
        <dgm:presLayoutVars>
          <dgm:bulletEnabled val="1"/>
        </dgm:presLayoutVars>
      </dgm:prSet>
      <dgm:spPr/>
    </dgm:pt>
    <dgm:pt modelId="{6E5FBCDF-BFE5-4670-B7E2-2DD1D46343B5}" type="pres">
      <dgm:prSet presAssocID="{36C74402-5547-4A84-9D01-7C9157E43C37}" presName="sibTrans" presStyleLbl="sibTrans2D1" presStyleIdx="0" presStyleCnt="3"/>
      <dgm:spPr/>
    </dgm:pt>
    <dgm:pt modelId="{D43207E1-22F8-4EC0-84FF-D5C7B229A643}" type="pres">
      <dgm:prSet presAssocID="{36C74402-5547-4A84-9D01-7C9157E43C37}" presName="connectorText" presStyleLbl="sibTrans2D1" presStyleIdx="0" presStyleCnt="3"/>
      <dgm:spPr/>
    </dgm:pt>
    <dgm:pt modelId="{71E6FCAC-3E15-447C-B6FB-3C19C63D587C}" type="pres">
      <dgm:prSet presAssocID="{E100D406-8954-460C-9ACD-D6411EA218E8}" presName="node" presStyleLbl="node1" presStyleIdx="1" presStyleCnt="4">
        <dgm:presLayoutVars>
          <dgm:bulletEnabled val="1"/>
        </dgm:presLayoutVars>
      </dgm:prSet>
      <dgm:spPr/>
    </dgm:pt>
    <dgm:pt modelId="{55120371-EB69-4E7B-80B8-96FEA01A256E}" type="pres">
      <dgm:prSet presAssocID="{9AEDF8A8-D9E1-4C04-BDD5-73F54D3C83F4}" presName="sibTrans" presStyleLbl="sibTrans2D1" presStyleIdx="1" presStyleCnt="3"/>
      <dgm:spPr/>
    </dgm:pt>
    <dgm:pt modelId="{51049403-A3DC-440D-8C53-95DCE5710699}" type="pres">
      <dgm:prSet presAssocID="{9AEDF8A8-D9E1-4C04-BDD5-73F54D3C83F4}" presName="connectorText" presStyleLbl="sibTrans2D1" presStyleIdx="1" presStyleCnt="3"/>
      <dgm:spPr/>
    </dgm:pt>
    <dgm:pt modelId="{27147D9B-F8BE-42C6-BB94-F1A17409E012}" type="pres">
      <dgm:prSet presAssocID="{C4C04C10-2FE1-495D-A103-6C4D1E57840D}" presName="node" presStyleLbl="node1" presStyleIdx="2" presStyleCnt="4">
        <dgm:presLayoutVars>
          <dgm:bulletEnabled val="1"/>
        </dgm:presLayoutVars>
      </dgm:prSet>
      <dgm:spPr/>
    </dgm:pt>
    <dgm:pt modelId="{0EA97F51-1184-46FC-8B39-E7A074E5B753}" type="pres">
      <dgm:prSet presAssocID="{003E0856-202C-415D-B1A1-9296E927453C}" presName="sibTrans" presStyleLbl="sibTrans2D1" presStyleIdx="2" presStyleCnt="3"/>
      <dgm:spPr/>
    </dgm:pt>
    <dgm:pt modelId="{46E8FA21-6EAF-4159-B802-D8E0C03AD9E0}" type="pres">
      <dgm:prSet presAssocID="{003E0856-202C-415D-B1A1-9296E927453C}" presName="connectorText" presStyleLbl="sibTrans2D1" presStyleIdx="2" presStyleCnt="3"/>
      <dgm:spPr/>
    </dgm:pt>
    <dgm:pt modelId="{5699B359-8F6D-4A14-A69F-BC9032CFC512}" type="pres">
      <dgm:prSet presAssocID="{C6927AB6-A863-4381-B0E8-F7D60B3D9830}" presName="node" presStyleLbl="node1" presStyleIdx="3" presStyleCnt="4">
        <dgm:presLayoutVars>
          <dgm:bulletEnabled val="1"/>
        </dgm:presLayoutVars>
      </dgm:prSet>
      <dgm:spPr/>
    </dgm:pt>
  </dgm:ptLst>
  <dgm:cxnLst>
    <dgm:cxn modelId="{C0FD1715-A02B-43FD-B26E-D46528461ED1}" type="presOf" srcId="{46C7BEC8-B8A3-402A-B39A-0C2326BEF112}" destId="{DC257D1C-CEBA-4805-B106-9EDDC9490984}" srcOrd="0" destOrd="0" presId="urn:microsoft.com/office/officeart/2005/8/layout/process1"/>
    <dgm:cxn modelId="{12D0762C-3345-4B03-B55E-B84C71DE6A62}" type="presOf" srcId="{36C74402-5547-4A84-9D01-7C9157E43C37}" destId="{6E5FBCDF-BFE5-4670-B7E2-2DD1D46343B5}" srcOrd="0" destOrd="0" presId="urn:microsoft.com/office/officeart/2005/8/layout/process1"/>
    <dgm:cxn modelId="{E67A4336-18FE-41A5-B283-C14F35B7FFBF}" type="presOf" srcId="{9AEDF8A8-D9E1-4C04-BDD5-73F54D3C83F4}" destId="{51049403-A3DC-440D-8C53-95DCE5710699}" srcOrd="1" destOrd="0" presId="urn:microsoft.com/office/officeart/2005/8/layout/process1"/>
    <dgm:cxn modelId="{F28B615E-F3EA-4F24-908C-1FF10978517D}" type="presOf" srcId="{36C74402-5547-4A84-9D01-7C9157E43C37}" destId="{D43207E1-22F8-4EC0-84FF-D5C7B229A643}" srcOrd="1" destOrd="0" presId="urn:microsoft.com/office/officeart/2005/8/layout/process1"/>
    <dgm:cxn modelId="{72BC5162-42BC-41A9-9C2F-D757FDA5993B}" type="presOf" srcId="{C6927AB6-A863-4381-B0E8-F7D60B3D9830}" destId="{5699B359-8F6D-4A14-A69F-BC9032CFC512}" srcOrd="0" destOrd="0" presId="urn:microsoft.com/office/officeart/2005/8/layout/process1"/>
    <dgm:cxn modelId="{AE077269-7875-49CE-928C-354FB45F7C79}" type="presOf" srcId="{9AEDF8A8-D9E1-4C04-BDD5-73F54D3C83F4}" destId="{55120371-EB69-4E7B-80B8-96FEA01A256E}" srcOrd="0" destOrd="0" presId="urn:microsoft.com/office/officeart/2005/8/layout/process1"/>
    <dgm:cxn modelId="{5CE20F4A-EE92-42B2-B857-37FF172CCDAF}" type="presOf" srcId="{C4C04C10-2FE1-495D-A103-6C4D1E57840D}" destId="{27147D9B-F8BE-42C6-BB94-F1A17409E012}" srcOrd="0" destOrd="0" presId="urn:microsoft.com/office/officeart/2005/8/layout/process1"/>
    <dgm:cxn modelId="{50E06A52-BE14-4972-A198-AF6B9CD6A24B}" type="presOf" srcId="{7FCABDA0-7C05-46E4-8852-3FFBB9048E07}" destId="{6769A57A-834D-479F-9314-A1D35A017243}" srcOrd="0" destOrd="0" presId="urn:microsoft.com/office/officeart/2005/8/layout/process1"/>
    <dgm:cxn modelId="{0BAFAF59-6DB5-4411-9A81-F23B620D7298}" type="presOf" srcId="{003E0856-202C-415D-B1A1-9296E927453C}" destId="{0EA97F51-1184-46FC-8B39-E7A074E5B753}" srcOrd="0" destOrd="0" presId="urn:microsoft.com/office/officeart/2005/8/layout/process1"/>
    <dgm:cxn modelId="{3791E47D-374B-436B-A430-B218C400A8B8}" srcId="{7FCABDA0-7C05-46E4-8852-3FFBB9048E07}" destId="{C4C04C10-2FE1-495D-A103-6C4D1E57840D}" srcOrd="2" destOrd="0" parTransId="{933FE094-8A38-4176-B671-1C4D6EDDEBC3}" sibTransId="{003E0856-202C-415D-B1A1-9296E927453C}"/>
    <dgm:cxn modelId="{84972293-B3DD-4D76-B54B-9C3A825F804C}" srcId="{7FCABDA0-7C05-46E4-8852-3FFBB9048E07}" destId="{C6927AB6-A863-4381-B0E8-F7D60B3D9830}" srcOrd="3" destOrd="0" parTransId="{DA6DA8D6-2265-41E9-A534-C1677EA14360}" sibTransId="{3C51CF04-B913-4690-9D47-5F5338A12FE3}"/>
    <dgm:cxn modelId="{D4EB2999-FA69-4492-813A-38B3776CA491}" srcId="{7FCABDA0-7C05-46E4-8852-3FFBB9048E07}" destId="{46C7BEC8-B8A3-402A-B39A-0C2326BEF112}" srcOrd="0" destOrd="0" parTransId="{BBEDFBDC-FCCC-44A4-9C3A-2C122D87D4A7}" sibTransId="{36C74402-5547-4A84-9D01-7C9157E43C37}"/>
    <dgm:cxn modelId="{1E05979C-6B43-4B5A-A8C1-6AB2DE029403}" srcId="{7FCABDA0-7C05-46E4-8852-3FFBB9048E07}" destId="{E100D406-8954-460C-9ACD-D6411EA218E8}" srcOrd="1" destOrd="0" parTransId="{3EADE47F-F502-4602-A4BC-A46B9CB00EF3}" sibTransId="{9AEDF8A8-D9E1-4C04-BDD5-73F54D3C83F4}"/>
    <dgm:cxn modelId="{799E2CA8-0E17-407A-A8C6-79E30B11E649}" type="presOf" srcId="{E100D406-8954-460C-9ACD-D6411EA218E8}" destId="{71E6FCAC-3E15-447C-B6FB-3C19C63D587C}" srcOrd="0" destOrd="0" presId="urn:microsoft.com/office/officeart/2005/8/layout/process1"/>
    <dgm:cxn modelId="{9A70C1A8-0620-48EF-A3E4-D4BC147C9697}" type="presOf" srcId="{003E0856-202C-415D-B1A1-9296E927453C}" destId="{46E8FA21-6EAF-4159-B802-D8E0C03AD9E0}" srcOrd="1" destOrd="0" presId="urn:microsoft.com/office/officeart/2005/8/layout/process1"/>
    <dgm:cxn modelId="{A4C00202-F658-42ED-959F-7C03DB2C7A7C}" type="presParOf" srcId="{6769A57A-834D-479F-9314-A1D35A017243}" destId="{DC257D1C-CEBA-4805-B106-9EDDC9490984}" srcOrd="0" destOrd="0" presId="urn:microsoft.com/office/officeart/2005/8/layout/process1"/>
    <dgm:cxn modelId="{5CDB9A12-EA07-495B-8E84-473FBE26BC21}" type="presParOf" srcId="{6769A57A-834D-479F-9314-A1D35A017243}" destId="{6E5FBCDF-BFE5-4670-B7E2-2DD1D46343B5}" srcOrd="1" destOrd="0" presId="urn:microsoft.com/office/officeart/2005/8/layout/process1"/>
    <dgm:cxn modelId="{F2B1C2BE-0AC3-423F-820A-B249A626E0BD}" type="presParOf" srcId="{6E5FBCDF-BFE5-4670-B7E2-2DD1D46343B5}" destId="{D43207E1-22F8-4EC0-84FF-D5C7B229A643}" srcOrd="0" destOrd="0" presId="urn:microsoft.com/office/officeart/2005/8/layout/process1"/>
    <dgm:cxn modelId="{35074B40-99FF-4FFA-9C41-FDEEBBBB025B}" type="presParOf" srcId="{6769A57A-834D-479F-9314-A1D35A017243}" destId="{71E6FCAC-3E15-447C-B6FB-3C19C63D587C}" srcOrd="2" destOrd="0" presId="urn:microsoft.com/office/officeart/2005/8/layout/process1"/>
    <dgm:cxn modelId="{37A79790-ABB2-49B2-8F6D-BE9ED7005569}" type="presParOf" srcId="{6769A57A-834D-479F-9314-A1D35A017243}" destId="{55120371-EB69-4E7B-80B8-96FEA01A256E}" srcOrd="3" destOrd="0" presId="urn:microsoft.com/office/officeart/2005/8/layout/process1"/>
    <dgm:cxn modelId="{7FC771E4-D169-4C53-8BC3-6769A60586F8}" type="presParOf" srcId="{55120371-EB69-4E7B-80B8-96FEA01A256E}" destId="{51049403-A3DC-440D-8C53-95DCE5710699}" srcOrd="0" destOrd="0" presId="urn:microsoft.com/office/officeart/2005/8/layout/process1"/>
    <dgm:cxn modelId="{603A14A6-EFD0-45A3-8F70-40569C8B5501}" type="presParOf" srcId="{6769A57A-834D-479F-9314-A1D35A017243}" destId="{27147D9B-F8BE-42C6-BB94-F1A17409E012}" srcOrd="4" destOrd="0" presId="urn:microsoft.com/office/officeart/2005/8/layout/process1"/>
    <dgm:cxn modelId="{B68C5723-C26D-4484-8BF4-622D79A8666B}" type="presParOf" srcId="{6769A57A-834D-479F-9314-A1D35A017243}" destId="{0EA97F51-1184-46FC-8B39-E7A074E5B753}" srcOrd="5" destOrd="0" presId="urn:microsoft.com/office/officeart/2005/8/layout/process1"/>
    <dgm:cxn modelId="{DDDABE3A-165A-45E4-9D19-1813858D0561}" type="presParOf" srcId="{0EA97F51-1184-46FC-8B39-E7A074E5B753}" destId="{46E8FA21-6EAF-4159-B802-D8E0C03AD9E0}" srcOrd="0" destOrd="0" presId="urn:microsoft.com/office/officeart/2005/8/layout/process1"/>
    <dgm:cxn modelId="{F23A6E71-7C35-4C49-B4E9-9E04475AF2D9}" type="presParOf" srcId="{6769A57A-834D-479F-9314-A1D35A017243}" destId="{5699B359-8F6D-4A14-A69F-BC9032CFC51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CABDA0-7C05-46E4-8852-3FFBB9048E07}" type="doc">
      <dgm:prSet loTypeId="urn:microsoft.com/office/officeart/2005/8/layout/process1" loCatId="process" qsTypeId="urn:microsoft.com/office/officeart/2005/8/quickstyle/simple1" qsCatId="simple" csTypeId="urn:microsoft.com/office/officeart/2005/8/colors/accent1_2" csCatId="accent1" phldr="1"/>
      <dgm:spPr/>
    </dgm:pt>
    <dgm:pt modelId="{46C7BEC8-B8A3-402A-B39A-0C2326BEF112}">
      <dgm:prSet phldrT="[Text]"/>
      <dgm:spPr/>
      <dgm:t>
        <a:bodyPr/>
        <a:lstStyle/>
        <a:p>
          <a:r>
            <a:rPr lang="en-US" dirty="0"/>
            <a:t>Robot Modelling</a:t>
          </a:r>
        </a:p>
        <a:p>
          <a:r>
            <a:rPr lang="en-US" dirty="0"/>
            <a:t>(March)</a:t>
          </a:r>
          <a:endParaRPr lang="en-IN" dirty="0"/>
        </a:p>
      </dgm:t>
    </dgm:pt>
    <dgm:pt modelId="{BBEDFBDC-FCCC-44A4-9C3A-2C122D87D4A7}" type="parTrans" cxnId="{D4EB2999-FA69-4492-813A-38B3776CA491}">
      <dgm:prSet/>
      <dgm:spPr/>
      <dgm:t>
        <a:bodyPr/>
        <a:lstStyle/>
        <a:p>
          <a:endParaRPr lang="en-IN"/>
        </a:p>
      </dgm:t>
    </dgm:pt>
    <dgm:pt modelId="{36C74402-5547-4A84-9D01-7C9157E43C37}" type="sibTrans" cxnId="{D4EB2999-FA69-4492-813A-38B3776CA491}">
      <dgm:prSet/>
      <dgm:spPr/>
      <dgm:t>
        <a:bodyPr/>
        <a:lstStyle/>
        <a:p>
          <a:endParaRPr lang="en-IN"/>
        </a:p>
      </dgm:t>
    </dgm:pt>
    <dgm:pt modelId="{E100D406-8954-460C-9ACD-D6411EA218E8}">
      <dgm:prSet phldrT="[Text]"/>
      <dgm:spPr/>
      <dgm:t>
        <a:bodyPr/>
        <a:lstStyle/>
        <a:p>
          <a:r>
            <a:rPr lang="en-US" dirty="0"/>
            <a:t>Depth calculation</a:t>
          </a:r>
        </a:p>
        <a:p>
          <a:r>
            <a:rPr lang="en-US" dirty="0"/>
            <a:t>(</a:t>
          </a:r>
          <a:r>
            <a:rPr lang="en-US" dirty="0" err="1"/>
            <a:t>April,May</a:t>
          </a:r>
          <a:r>
            <a:rPr lang="en-US" dirty="0"/>
            <a:t>)</a:t>
          </a:r>
          <a:endParaRPr lang="en-IN" dirty="0"/>
        </a:p>
      </dgm:t>
    </dgm:pt>
    <dgm:pt modelId="{3EADE47F-F502-4602-A4BC-A46B9CB00EF3}" type="parTrans" cxnId="{1E05979C-6B43-4B5A-A8C1-6AB2DE029403}">
      <dgm:prSet/>
      <dgm:spPr/>
      <dgm:t>
        <a:bodyPr/>
        <a:lstStyle/>
        <a:p>
          <a:endParaRPr lang="en-IN"/>
        </a:p>
      </dgm:t>
    </dgm:pt>
    <dgm:pt modelId="{9AEDF8A8-D9E1-4C04-BDD5-73F54D3C83F4}" type="sibTrans" cxnId="{1E05979C-6B43-4B5A-A8C1-6AB2DE029403}">
      <dgm:prSet/>
      <dgm:spPr/>
      <dgm:t>
        <a:bodyPr/>
        <a:lstStyle/>
        <a:p>
          <a:endParaRPr lang="en-IN"/>
        </a:p>
      </dgm:t>
    </dgm:pt>
    <dgm:pt modelId="{C4C04C10-2FE1-495D-A103-6C4D1E57840D}">
      <dgm:prSet/>
      <dgm:spPr/>
      <dgm:t>
        <a:bodyPr/>
        <a:lstStyle/>
        <a:p>
          <a:r>
            <a:rPr lang="en-IN" dirty="0"/>
            <a:t>Hardware Implementation</a:t>
          </a:r>
        </a:p>
        <a:p>
          <a:r>
            <a:rPr lang="en-IN" dirty="0"/>
            <a:t>(May)</a:t>
          </a:r>
        </a:p>
      </dgm:t>
    </dgm:pt>
    <dgm:pt modelId="{933FE094-8A38-4176-B671-1C4D6EDDEBC3}" type="parTrans" cxnId="{3791E47D-374B-436B-A430-B218C400A8B8}">
      <dgm:prSet/>
      <dgm:spPr/>
      <dgm:t>
        <a:bodyPr/>
        <a:lstStyle/>
        <a:p>
          <a:endParaRPr lang="en-IN"/>
        </a:p>
      </dgm:t>
    </dgm:pt>
    <dgm:pt modelId="{003E0856-202C-415D-B1A1-9296E927453C}" type="sibTrans" cxnId="{3791E47D-374B-436B-A430-B218C400A8B8}">
      <dgm:prSet/>
      <dgm:spPr/>
      <dgm:t>
        <a:bodyPr/>
        <a:lstStyle/>
        <a:p>
          <a:endParaRPr lang="en-IN"/>
        </a:p>
      </dgm:t>
    </dgm:pt>
    <dgm:pt modelId="{C6927AB6-A863-4381-B0E8-F7D60B3D9830}">
      <dgm:prSet/>
      <dgm:spPr/>
      <dgm:t>
        <a:bodyPr/>
        <a:lstStyle/>
        <a:p>
          <a:r>
            <a:rPr lang="en-US" dirty="0"/>
            <a:t>Final Robot model</a:t>
          </a:r>
        </a:p>
        <a:p>
          <a:r>
            <a:rPr lang="en-US" dirty="0"/>
            <a:t>(May)</a:t>
          </a:r>
          <a:endParaRPr lang="en-IN" dirty="0"/>
        </a:p>
      </dgm:t>
    </dgm:pt>
    <dgm:pt modelId="{DA6DA8D6-2265-41E9-A534-C1677EA14360}" type="parTrans" cxnId="{84972293-B3DD-4D76-B54B-9C3A825F804C}">
      <dgm:prSet/>
      <dgm:spPr/>
      <dgm:t>
        <a:bodyPr/>
        <a:lstStyle/>
        <a:p>
          <a:endParaRPr lang="en-IN"/>
        </a:p>
      </dgm:t>
    </dgm:pt>
    <dgm:pt modelId="{3C51CF04-B913-4690-9D47-5F5338A12FE3}" type="sibTrans" cxnId="{84972293-B3DD-4D76-B54B-9C3A825F804C}">
      <dgm:prSet/>
      <dgm:spPr/>
      <dgm:t>
        <a:bodyPr/>
        <a:lstStyle/>
        <a:p>
          <a:endParaRPr lang="en-IN"/>
        </a:p>
      </dgm:t>
    </dgm:pt>
    <dgm:pt modelId="{6769A57A-834D-479F-9314-A1D35A017243}" type="pres">
      <dgm:prSet presAssocID="{7FCABDA0-7C05-46E4-8852-3FFBB9048E07}" presName="Name0" presStyleCnt="0">
        <dgm:presLayoutVars>
          <dgm:dir/>
          <dgm:resizeHandles val="exact"/>
        </dgm:presLayoutVars>
      </dgm:prSet>
      <dgm:spPr/>
    </dgm:pt>
    <dgm:pt modelId="{DC257D1C-CEBA-4805-B106-9EDDC9490984}" type="pres">
      <dgm:prSet presAssocID="{46C7BEC8-B8A3-402A-B39A-0C2326BEF112}" presName="node" presStyleLbl="node1" presStyleIdx="0" presStyleCnt="4">
        <dgm:presLayoutVars>
          <dgm:bulletEnabled val="1"/>
        </dgm:presLayoutVars>
      </dgm:prSet>
      <dgm:spPr/>
    </dgm:pt>
    <dgm:pt modelId="{6E5FBCDF-BFE5-4670-B7E2-2DD1D46343B5}" type="pres">
      <dgm:prSet presAssocID="{36C74402-5547-4A84-9D01-7C9157E43C37}" presName="sibTrans" presStyleLbl="sibTrans2D1" presStyleIdx="0" presStyleCnt="3"/>
      <dgm:spPr/>
    </dgm:pt>
    <dgm:pt modelId="{D43207E1-22F8-4EC0-84FF-D5C7B229A643}" type="pres">
      <dgm:prSet presAssocID="{36C74402-5547-4A84-9D01-7C9157E43C37}" presName="connectorText" presStyleLbl="sibTrans2D1" presStyleIdx="0" presStyleCnt="3"/>
      <dgm:spPr/>
    </dgm:pt>
    <dgm:pt modelId="{71E6FCAC-3E15-447C-B6FB-3C19C63D587C}" type="pres">
      <dgm:prSet presAssocID="{E100D406-8954-460C-9ACD-D6411EA218E8}" presName="node" presStyleLbl="node1" presStyleIdx="1" presStyleCnt="4">
        <dgm:presLayoutVars>
          <dgm:bulletEnabled val="1"/>
        </dgm:presLayoutVars>
      </dgm:prSet>
      <dgm:spPr/>
    </dgm:pt>
    <dgm:pt modelId="{55120371-EB69-4E7B-80B8-96FEA01A256E}" type="pres">
      <dgm:prSet presAssocID="{9AEDF8A8-D9E1-4C04-BDD5-73F54D3C83F4}" presName="sibTrans" presStyleLbl="sibTrans2D1" presStyleIdx="1" presStyleCnt="3"/>
      <dgm:spPr/>
    </dgm:pt>
    <dgm:pt modelId="{51049403-A3DC-440D-8C53-95DCE5710699}" type="pres">
      <dgm:prSet presAssocID="{9AEDF8A8-D9E1-4C04-BDD5-73F54D3C83F4}" presName="connectorText" presStyleLbl="sibTrans2D1" presStyleIdx="1" presStyleCnt="3"/>
      <dgm:spPr/>
    </dgm:pt>
    <dgm:pt modelId="{27147D9B-F8BE-42C6-BB94-F1A17409E012}" type="pres">
      <dgm:prSet presAssocID="{C4C04C10-2FE1-495D-A103-6C4D1E57840D}" presName="node" presStyleLbl="node1" presStyleIdx="2" presStyleCnt="4">
        <dgm:presLayoutVars>
          <dgm:bulletEnabled val="1"/>
        </dgm:presLayoutVars>
      </dgm:prSet>
      <dgm:spPr/>
    </dgm:pt>
    <dgm:pt modelId="{0EA97F51-1184-46FC-8B39-E7A074E5B753}" type="pres">
      <dgm:prSet presAssocID="{003E0856-202C-415D-B1A1-9296E927453C}" presName="sibTrans" presStyleLbl="sibTrans2D1" presStyleIdx="2" presStyleCnt="3"/>
      <dgm:spPr/>
    </dgm:pt>
    <dgm:pt modelId="{46E8FA21-6EAF-4159-B802-D8E0C03AD9E0}" type="pres">
      <dgm:prSet presAssocID="{003E0856-202C-415D-B1A1-9296E927453C}" presName="connectorText" presStyleLbl="sibTrans2D1" presStyleIdx="2" presStyleCnt="3"/>
      <dgm:spPr/>
    </dgm:pt>
    <dgm:pt modelId="{5699B359-8F6D-4A14-A69F-BC9032CFC512}" type="pres">
      <dgm:prSet presAssocID="{C6927AB6-A863-4381-B0E8-F7D60B3D9830}" presName="node" presStyleLbl="node1" presStyleIdx="3" presStyleCnt="4">
        <dgm:presLayoutVars>
          <dgm:bulletEnabled val="1"/>
        </dgm:presLayoutVars>
      </dgm:prSet>
      <dgm:spPr/>
    </dgm:pt>
  </dgm:ptLst>
  <dgm:cxnLst>
    <dgm:cxn modelId="{C0FD1715-A02B-43FD-B26E-D46528461ED1}" type="presOf" srcId="{46C7BEC8-B8A3-402A-B39A-0C2326BEF112}" destId="{DC257D1C-CEBA-4805-B106-9EDDC9490984}" srcOrd="0" destOrd="0" presId="urn:microsoft.com/office/officeart/2005/8/layout/process1"/>
    <dgm:cxn modelId="{12D0762C-3345-4B03-B55E-B84C71DE6A62}" type="presOf" srcId="{36C74402-5547-4A84-9D01-7C9157E43C37}" destId="{6E5FBCDF-BFE5-4670-B7E2-2DD1D46343B5}" srcOrd="0" destOrd="0" presId="urn:microsoft.com/office/officeart/2005/8/layout/process1"/>
    <dgm:cxn modelId="{E67A4336-18FE-41A5-B283-C14F35B7FFBF}" type="presOf" srcId="{9AEDF8A8-D9E1-4C04-BDD5-73F54D3C83F4}" destId="{51049403-A3DC-440D-8C53-95DCE5710699}" srcOrd="1" destOrd="0" presId="urn:microsoft.com/office/officeart/2005/8/layout/process1"/>
    <dgm:cxn modelId="{F28B615E-F3EA-4F24-908C-1FF10978517D}" type="presOf" srcId="{36C74402-5547-4A84-9D01-7C9157E43C37}" destId="{D43207E1-22F8-4EC0-84FF-D5C7B229A643}" srcOrd="1" destOrd="0" presId="urn:microsoft.com/office/officeart/2005/8/layout/process1"/>
    <dgm:cxn modelId="{72BC5162-42BC-41A9-9C2F-D757FDA5993B}" type="presOf" srcId="{C6927AB6-A863-4381-B0E8-F7D60B3D9830}" destId="{5699B359-8F6D-4A14-A69F-BC9032CFC512}" srcOrd="0" destOrd="0" presId="urn:microsoft.com/office/officeart/2005/8/layout/process1"/>
    <dgm:cxn modelId="{AE077269-7875-49CE-928C-354FB45F7C79}" type="presOf" srcId="{9AEDF8A8-D9E1-4C04-BDD5-73F54D3C83F4}" destId="{55120371-EB69-4E7B-80B8-96FEA01A256E}" srcOrd="0" destOrd="0" presId="urn:microsoft.com/office/officeart/2005/8/layout/process1"/>
    <dgm:cxn modelId="{5CE20F4A-EE92-42B2-B857-37FF172CCDAF}" type="presOf" srcId="{C4C04C10-2FE1-495D-A103-6C4D1E57840D}" destId="{27147D9B-F8BE-42C6-BB94-F1A17409E012}" srcOrd="0" destOrd="0" presId="urn:microsoft.com/office/officeart/2005/8/layout/process1"/>
    <dgm:cxn modelId="{50E06A52-BE14-4972-A198-AF6B9CD6A24B}" type="presOf" srcId="{7FCABDA0-7C05-46E4-8852-3FFBB9048E07}" destId="{6769A57A-834D-479F-9314-A1D35A017243}" srcOrd="0" destOrd="0" presId="urn:microsoft.com/office/officeart/2005/8/layout/process1"/>
    <dgm:cxn modelId="{0BAFAF59-6DB5-4411-9A81-F23B620D7298}" type="presOf" srcId="{003E0856-202C-415D-B1A1-9296E927453C}" destId="{0EA97F51-1184-46FC-8B39-E7A074E5B753}" srcOrd="0" destOrd="0" presId="urn:microsoft.com/office/officeart/2005/8/layout/process1"/>
    <dgm:cxn modelId="{3791E47D-374B-436B-A430-B218C400A8B8}" srcId="{7FCABDA0-7C05-46E4-8852-3FFBB9048E07}" destId="{C4C04C10-2FE1-495D-A103-6C4D1E57840D}" srcOrd="2" destOrd="0" parTransId="{933FE094-8A38-4176-B671-1C4D6EDDEBC3}" sibTransId="{003E0856-202C-415D-B1A1-9296E927453C}"/>
    <dgm:cxn modelId="{84972293-B3DD-4D76-B54B-9C3A825F804C}" srcId="{7FCABDA0-7C05-46E4-8852-3FFBB9048E07}" destId="{C6927AB6-A863-4381-B0E8-F7D60B3D9830}" srcOrd="3" destOrd="0" parTransId="{DA6DA8D6-2265-41E9-A534-C1677EA14360}" sibTransId="{3C51CF04-B913-4690-9D47-5F5338A12FE3}"/>
    <dgm:cxn modelId="{D4EB2999-FA69-4492-813A-38B3776CA491}" srcId="{7FCABDA0-7C05-46E4-8852-3FFBB9048E07}" destId="{46C7BEC8-B8A3-402A-B39A-0C2326BEF112}" srcOrd="0" destOrd="0" parTransId="{BBEDFBDC-FCCC-44A4-9C3A-2C122D87D4A7}" sibTransId="{36C74402-5547-4A84-9D01-7C9157E43C37}"/>
    <dgm:cxn modelId="{1E05979C-6B43-4B5A-A8C1-6AB2DE029403}" srcId="{7FCABDA0-7C05-46E4-8852-3FFBB9048E07}" destId="{E100D406-8954-460C-9ACD-D6411EA218E8}" srcOrd="1" destOrd="0" parTransId="{3EADE47F-F502-4602-A4BC-A46B9CB00EF3}" sibTransId="{9AEDF8A8-D9E1-4C04-BDD5-73F54D3C83F4}"/>
    <dgm:cxn modelId="{799E2CA8-0E17-407A-A8C6-79E30B11E649}" type="presOf" srcId="{E100D406-8954-460C-9ACD-D6411EA218E8}" destId="{71E6FCAC-3E15-447C-B6FB-3C19C63D587C}" srcOrd="0" destOrd="0" presId="urn:microsoft.com/office/officeart/2005/8/layout/process1"/>
    <dgm:cxn modelId="{9A70C1A8-0620-48EF-A3E4-D4BC147C9697}" type="presOf" srcId="{003E0856-202C-415D-B1A1-9296E927453C}" destId="{46E8FA21-6EAF-4159-B802-D8E0C03AD9E0}" srcOrd="1" destOrd="0" presId="urn:microsoft.com/office/officeart/2005/8/layout/process1"/>
    <dgm:cxn modelId="{A4C00202-F658-42ED-959F-7C03DB2C7A7C}" type="presParOf" srcId="{6769A57A-834D-479F-9314-A1D35A017243}" destId="{DC257D1C-CEBA-4805-B106-9EDDC9490984}" srcOrd="0" destOrd="0" presId="urn:microsoft.com/office/officeart/2005/8/layout/process1"/>
    <dgm:cxn modelId="{5CDB9A12-EA07-495B-8E84-473FBE26BC21}" type="presParOf" srcId="{6769A57A-834D-479F-9314-A1D35A017243}" destId="{6E5FBCDF-BFE5-4670-B7E2-2DD1D46343B5}" srcOrd="1" destOrd="0" presId="urn:microsoft.com/office/officeart/2005/8/layout/process1"/>
    <dgm:cxn modelId="{F2B1C2BE-0AC3-423F-820A-B249A626E0BD}" type="presParOf" srcId="{6E5FBCDF-BFE5-4670-B7E2-2DD1D46343B5}" destId="{D43207E1-22F8-4EC0-84FF-D5C7B229A643}" srcOrd="0" destOrd="0" presId="urn:microsoft.com/office/officeart/2005/8/layout/process1"/>
    <dgm:cxn modelId="{35074B40-99FF-4FFA-9C41-FDEEBBBB025B}" type="presParOf" srcId="{6769A57A-834D-479F-9314-A1D35A017243}" destId="{71E6FCAC-3E15-447C-B6FB-3C19C63D587C}" srcOrd="2" destOrd="0" presId="urn:microsoft.com/office/officeart/2005/8/layout/process1"/>
    <dgm:cxn modelId="{37A79790-ABB2-49B2-8F6D-BE9ED7005569}" type="presParOf" srcId="{6769A57A-834D-479F-9314-A1D35A017243}" destId="{55120371-EB69-4E7B-80B8-96FEA01A256E}" srcOrd="3" destOrd="0" presId="urn:microsoft.com/office/officeart/2005/8/layout/process1"/>
    <dgm:cxn modelId="{7FC771E4-D169-4C53-8BC3-6769A60586F8}" type="presParOf" srcId="{55120371-EB69-4E7B-80B8-96FEA01A256E}" destId="{51049403-A3DC-440D-8C53-95DCE5710699}" srcOrd="0" destOrd="0" presId="urn:microsoft.com/office/officeart/2005/8/layout/process1"/>
    <dgm:cxn modelId="{603A14A6-EFD0-45A3-8F70-40569C8B5501}" type="presParOf" srcId="{6769A57A-834D-479F-9314-A1D35A017243}" destId="{27147D9B-F8BE-42C6-BB94-F1A17409E012}" srcOrd="4" destOrd="0" presId="urn:microsoft.com/office/officeart/2005/8/layout/process1"/>
    <dgm:cxn modelId="{B68C5723-C26D-4484-8BF4-622D79A8666B}" type="presParOf" srcId="{6769A57A-834D-479F-9314-A1D35A017243}" destId="{0EA97F51-1184-46FC-8B39-E7A074E5B753}" srcOrd="5" destOrd="0" presId="urn:microsoft.com/office/officeart/2005/8/layout/process1"/>
    <dgm:cxn modelId="{DDDABE3A-165A-45E4-9D19-1813858D0561}" type="presParOf" srcId="{0EA97F51-1184-46FC-8B39-E7A074E5B753}" destId="{46E8FA21-6EAF-4159-B802-D8E0C03AD9E0}" srcOrd="0" destOrd="0" presId="urn:microsoft.com/office/officeart/2005/8/layout/process1"/>
    <dgm:cxn modelId="{F23A6E71-7C35-4C49-B4E9-9E04475AF2D9}" type="presParOf" srcId="{6769A57A-834D-479F-9314-A1D35A017243}" destId="{5699B359-8F6D-4A14-A69F-BC9032CFC512}"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B1DC0-929E-4F1B-A5AD-D857DBA06F3E}">
      <dsp:nvSpPr>
        <dsp:cNvPr id="0" name=""/>
        <dsp:cNvSpPr/>
      </dsp:nvSpPr>
      <dsp:spPr>
        <a:xfrm>
          <a:off x="847724" y="0"/>
          <a:ext cx="9607549" cy="448733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B9BC8B-C447-458C-AA1F-01EE57EC25CF}">
      <dsp:nvSpPr>
        <dsp:cNvPr id="0" name=""/>
        <dsp:cNvSpPr/>
      </dsp:nvSpPr>
      <dsp:spPr>
        <a:xfrm>
          <a:off x="3825"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Start</a:t>
          </a:r>
          <a:endParaRPr lang="en-IN" sz="1000" kern="1200"/>
        </a:p>
      </dsp:txBody>
      <dsp:txXfrm>
        <a:off x="56133" y="1398507"/>
        <a:ext cx="966927" cy="1690317"/>
      </dsp:txXfrm>
    </dsp:sp>
    <dsp:sp modelId="{9468926E-4A43-4C78-954B-75B09627D231}">
      <dsp:nvSpPr>
        <dsp:cNvPr id="0" name=""/>
        <dsp:cNvSpPr/>
      </dsp:nvSpPr>
      <dsp:spPr>
        <a:xfrm>
          <a:off x="1139803"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Initialize System</a:t>
          </a:r>
          <a:endParaRPr lang="en-IN" sz="1000" kern="1200"/>
        </a:p>
      </dsp:txBody>
      <dsp:txXfrm>
        <a:off x="1192111" y="1398507"/>
        <a:ext cx="966927" cy="1690317"/>
      </dsp:txXfrm>
    </dsp:sp>
    <dsp:sp modelId="{7EFEF750-7C51-4103-B4B6-EDB46B86CC9A}">
      <dsp:nvSpPr>
        <dsp:cNvPr id="0" name=""/>
        <dsp:cNvSpPr/>
      </dsp:nvSpPr>
      <dsp:spPr>
        <a:xfrm>
          <a:off x="2275781"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Teleoperation Control</a:t>
          </a:r>
          <a:endParaRPr lang="en-IN" sz="1000" kern="1200"/>
        </a:p>
      </dsp:txBody>
      <dsp:txXfrm>
        <a:off x="2328089" y="1398507"/>
        <a:ext cx="966927" cy="1690317"/>
      </dsp:txXfrm>
    </dsp:sp>
    <dsp:sp modelId="{78704B66-E22F-4892-963A-7B049BA1E8AB}">
      <dsp:nvSpPr>
        <dsp:cNvPr id="0" name=""/>
        <dsp:cNvSpPr/>
      </dsp:nvSpPr>
      <dsp:spPr>
        <a:xfrm>
          <a:off x="3411760"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Capture Stereo Images</a:t>
          </a:r>
          <a:endParaRPr lang="en-IN" sz="1000" kern="1200"/>
        </a:p>
      </dsp:txBody>
      <dsp:txXfrm>
        <a:off x="3464068" y="1398507"/>
        <a:ext cx="966927" cy="1690317"/>
      </dsp:txXfrm>
    </dsp:sp>
    <dsp:sp modelId="{7AA2014B-41FE-41F7-AD04-A6285D3DCC1C}">
      <dsp:nvSpPr>
        <dsp:cNvPr id="0" name=""/>
        <dsp:cNvSpPr/>
      </dsp:nvSpPr>
      <dsp:spPr>
        <a:xfrm>
          <a:off x="4547738"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Image Processing</a:t>
          </a:r>
          <a:endParaRPr lang="en-IN" sz="1000" kern="1200"/>
        </a:p>
      </dsp:txBody>
      <dsp:txXfrm>
        <a:off x="4600046" y="1398507"/>
        <a:ext cx="966927" cy="1690317"/>
      </dsp:txXfrm>
    </dsp:sp>
    <dsp:sp modelId="{A58758CA-5ADF-4920-8E63-9EA970EB23FA}">
      <dsp:nvSpPr>
        <dsp:cNvPr id="0" name=""/>
        <dsp:cNvSpPr/>
      </dsp:nvSpPr>
      <dsp:spPr>
        <a:xfrm>
          <a:off x="5683716"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Object Detection</a:t>
          </a:r>
          <a:endParaRPr lang="en-IN" sz="1000" kern="1200"/>
        </a:p>
      </dsp:txBody>
      <dsp:txXfrm>
        <a:off x="5736024" y="1398507"/>
        <a:ext cx="966927" cy="1690317"/>
      </dsp:txXfrm>
    </dsp:sp>
    <dsp:sp modelId="{B0F56E21-EA2B-4804-AF55-266BA61D5014}">
      <dsp:nvSpPr>
        <dsp:cNvPr id="0" name=""/>
        <dsp:cNvSpPr/>
      </dsp:nvSpPr>
      <dsp:spPr>
        <a:xfrm>
          <a:off x="6819695"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Freshness Detection</a:t>
          </a:r>
          <a:endParaRPr lang="en-IN" sz="1000" kern="1200"/>
        </a:p>
      </dsp:txBody>
      <dsp:txXfrm>
        <a:off x="6872003" y="1398507"/>
        <a:ext cx="966927" cy="1690317"/>
      </dsp:txXfrm>
    </dsp:sp>
    <dsp:sp modelId="{5330EAAF-3033-4997-9EEA-AF1A96725269}">
      <dsp:nvSpPr>
        <dsp:cNvPr id="0" name=""/>
        <dsp:cNvSpPr/>
      </dsp:nvSpPr>
      <dsp:spPr>
        <a:xfrm>
          <a:off x="7955673"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Depth Calculation</a:t>
          </a:r>
          <a:endParaRPr lang="en-IN" sz="1000" kern="1200"/>
        </a:p>
      </dsp:txBody>
      <dsp:txXfrm>
        <a:off x="8007981" y="1398507"/>
        <a:ext cx="966927" cy="1690317"/>
      </dsp:txXfrm>
    </dsp:sp>
    <dsp:sp modelId="{83564D65-C0DA-4928-92C4-7D580CB447B9}">
      <dsp:nvSpPr>
        <dsp:cNvPr id="0" name=""/>
        <dsp:cNvSpPr/>
      </dsp:nvSpPr>
      <dsp:spPr>
        <a:xfrm>
          <a:off x="9091651"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Display Results</a:t>
          </a:r>
          <a:endParaRPr lang="en-IN" sz="1000" kern="1200"/>
        </a:p>
      </dsp:txBody>
      <dsp:txXfrm>
        <a:off x="9143959" y="1398507"/>
        <a:ext cx="966927" cy="1690317"/>
      </dsp:txXfrm>
    </dsp:sp>
    <dsp:sp modelId="{838AE079-3A9C-473B-B687-302E20A9A541}">
      <dsp:nvSpPr>
        <dsp:cNvPr id="0" name=""/>
        <dsp:cNvSpPr/>
      </dsp:nvSpPr>
      <dsp:spPr>
        <a:xfrm>
          <a:off x="10227630" y="1346199"/>
          <a:ext cx="1071543" cy="179493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i="0" kern="1200" baseline="0"/>
            <a:t>End</a:t>
          </a:r>
          <a:endParaRPr lang="en-IN" sz="1000" kern="1200"/>
        </a:p>
      </dsp:txBody>
      <dsp:txXfrm>
        <a:off x="10279938" y="1398507"/>
        <a:ext cx="966927" cy="16903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57D1C-CEBA-4805-B106-9EDDC9490984}">
      <dsp:nvSpPr>
        <dsp:cNvPr id="0" name=""/>
        <dsp:cNvSpPr/>
      </dsp:nvSpPr>
      <dsp:spPr>
        <a:xfrm>
          <a:off x="4519" y="1611246"/>
          <a:ext cx="1976103" cy="12412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Topic selection</a:t>
          </a:r>
        </a:p>
        <a:p>
          <a:pPr marL="0" lvl="0" indent="0" algn="ctr" defTabSz="755650">
            <a:lnSpc>
              <a:spcPct val="90000"/>
            </a:lnSpc>
            <a:spcBef>
              <a:spcPct val="0"/>
            </a:spcBef>
            <a:spcAft>
              <a:spcPct val="35000"/>
            </a:spcAft>
            <a:buNone/>
          </a:pPr>
          <a:r>
            <a:rPr lang="en-US" sz="1700" kern="1200" dirty="0"/>
            <a:t>(November)</a:t>
          </a:r>
          <a:endParaRPr lang="en-IN" sz="1700" kern="1200" dirty="0"/>
        </a:p>
      </dsp:txBody>
      <dsp:txXfrm>
        <a:off x="40874" y="1647601"/>
        <a:ext cx="1903393" cy="1168529"/>
      </dsp:txXfrm>
    </dsp:sp>
    <dsp:sp modelId="{6E5FBCDF-BFE5-4670-B7E2-2DD1D46343B5}">
      <dsp:nvSpPr>
        <dsp:cNvPr id="0" name=""/>
        <dsp:cNvSpPr/>
      </dsp:nvSpPr>
      <dsp:spPr>
        <a:xfrm>
          <a:off x="2178233" y="1986829"/>
          <a:ext cx="418933" cy="4900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2178233" y="2084844"/>
        <a:ext cx="293253" cy="294043"/>
      </dsp:txXfrm>
    </dsp:sp>
    <dsp:sp modelId="{71E6FCAC-3E15-447C-B6FB-3C19C63D587C}">
      <dsp:nvSpPr>
        <dsp:cNvPr id="0" name=""/>
        <dsp:cNvSpPr/>
      </dsp:nvSpPr>
      <dsp:spPr>
        <a:xfrm>
          <a:off x="2771064" y="1611246"/>
          <a:ext cx="1976103" cy="12412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Literature review</a:t>
          </a:r>
        </a:p>
        <a:p>
          <a:pPr marL="0" lvl="0" indent="0" algn="ctr" defTabSz="755650">
            <a:lnSpc>
              <a:spcPct val="90000"/>
            </a:lnSpc>
            <a:spcBef>
              <a:spcPct val="0"/>
            </a:spcBef>
            <a:spcAft>
              <a:spcPct val="35000"/>
            </a:spcAft>
            <a:buNone/>
          </a:pPr>
          <a:r>
            <a:rPr lang="en-US" sz="1700" kern="1200" dirty="0"/>
            <a:t>(December)</a:t>
          </a:r>
          <a:endParaRPr lang="en-IN" sz="1700" kern="1200" dirty="0"/>
        </a:p>
      </dsp:txBody>
      <dsp:txXfrm>
        <a:off x="2807419" y="1647601"/>
        <a:ext cx="1903393" cy="1168529"/>
      </dsp:txXfrm>
    </dsp:sp>
    <dsp:sp modelId="{55120371-EB69-4E7B-80B8-96FEA01A256E}">
      <dsp:nvSpPr>
        <dsp:cNvPr id="0" name=""/>
        <dsp:cNvSpPr/>
      </dsp:nvSpPr>
      <dsp:spPr>
        <a:xfrm>
          <a:off x="4944778" y="1986829"/>
          <a:ext cx="418933" cy="4900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4944778" y="2084844"/>
        <a:ext cx="293253" cy="294043"/>
      </dsp:txXfrm>
    </dsp:sp>
    <dsp:sp modelId="{27147D9B-F8BE-42C6-BB94-F1A17409E012}">
      <dsp:nvSpPr>
        <dsp:cNvPr id="0" name=""/>
        <dsp:cNvSpPr/>
      </dsp:nvSpPr>
      <dsp:spPr>
        <a:xfrm>
          <a:off x="5537609" y="1611246"/>
          <a:ext cx="1976103" cy="12412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Dataset </a:t>
          </a:r>
          <a:r>
            <a:rPr lang="en-US" sz="1700" kern="1200" dirty="0" err="1"/>
            <a:t>collection,testing</a:t>
          </a:r>
          <a:r>
            <a:rPr lang="en-US" sz="1700" kern="1200" dirty="0"/>
            <a:t> and training</a:t>
          </a:r>
        </a:p>
        <a:p>
          <a:pPr marL="0" lvl="0" indent="0" algn="ctr" defTabSz="755650">
            <a:lnSpc>
              <a:spcPct val="90000"/>
            </a:lnSpc>
            <a:spcBef>
              <a:spcPct val="0"/>
            </a:spcBef>
            <a:spcAft>
              <a:spcPct val="35000"/>
            </a:spcAft>
            <a:buNone/>
          </a:pPr>
          <a:r>
            <a:rPr lang="en-US" sz="1700" kern="1200" dirty="0"/>
            <a:t>(January)</a:t>
          </a:r>
          <a:endParaRPr lang="en-IN" sz="1700" kern="1200" dirty="0"/>
        </a:p>
      </dsp:txBody>
      <dsp:txXfrm>
        <a:off x="5573964" y="1647601"/>
        <a:ext cx="1903393" cy="1168529"/>
      </dsp:txXfrm>
    </dsp:sp>
    <dsp:sp modelId="{0EA97F51-1184-46FC-8B39-E7A074E5B753}">
      <dsp:nvSpPr>
        <dsp:cNvPr id="0" name=""/>
        <dsp:cNvSpPr/>
      </dsp:nvSpPr>
      <dsp:spPr>
        <a:xfrm>
          <a:off x="7711322" y="1986829"/>
          <a:ext cx="418933" cy="49007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711322" y="2084844"/>
        <a:ext cx="293253" cy="294043"/>
      </dsp:txXfrm>
    </dsp:sp>
    <dsp:sp modelId="{5699B359-8F6D-4A14-A69F-BC9032CFC512}">
      <dsp:nvSpPr>
        <dsp:cNvPr id="0" name=""/>
        <dsp:cNvSpPr/>
      </dsp:nvSpPr>
      <dsp:spPr>
        <a:xfrm>
          <a:off x="8304153" y="1611246"/>
          <a:ext cx="1976103" cy="124123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Working on architecture </a:t>
          </a:r>
        </a:p>
        <a:p>
          <a:pPr marL="0" lvl="0" indent="0" algn="ctr" defTabSz="755650">
            <a:lnSpc>
              <a:spcPct val="90000"/>
            </a:lnSpc>
            <a:spcBef>
              <a:spcPct val="0"/>
            </a:spcBef>
            <a:spcAft>
              <a:spcPct val="35000"/>
            </a:spcAft>
            <a:buNone/>
          </a:pPr>
          <a:r>
            <a:rPr lang="en-US" sz="1700" kern="1200" dirty="0"/>
            <a:t>(January)</a:t>
          </a:r>
          <a:endParaRPr lang="en-IN" sz="1700" kern="1200" dirty="0"/>
        </a:p>
      </dsp:txBody>
      <dsp:txXfrm>
        <a:off x="8340508" y="1647601"/>
        <a:ext cx="1903393" cy="11685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57D1C-CEBA-4805-B106-9EDDC9490984}">
      <dsp:nvSpPr>
        <dsp:cNvPr id="0" name=""/>
        <dsp:cNvSpPr/>
      </dsp:nvSpPr>
      <dsp:spPr>
        <a:xfrm>
          <a:off x="4510" y="917100"/>
          <a:ext cx="1972199" cy="11833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Robot Modelling</a:t>
          </a:r>
        </a:p>
        <a:p>
          <a:pPr marL="0" lvl="0" indent="0" algn="ctr" defTabSz="844550">
            <a:lnSpc>
              <a:spcPct val="90000"/>
            </a:lnSpc>
            <a:spcBef>
              <a:spcPct val="0"/>
            </a:spcBef>
            <a:spcAft>
              <a:spcPct val="35000"/>
            </a:spcAft>
            <a:buNone/>
          </a:pPr>
          <a:r>
            <a:rPr lang="en-US" sz="1900" kern="1200" dirty="0"/>
            <a:t>(March)</a:t>
          </a:r>
          <a:endParaRPr lang="en-IN" sz="1900" kern="1200" dirty="0"/>
        </a:p>
      </dsp:txBody>
      <dsp:txXfrm>
        <a:off x="39168" y="951758"/>
        <a:ext cx="1902883" cy="1114003"/>
      </dsp:txXfrm>
    </dsp:sp>
    <dsp:sp modelId="{6E5FBCDF-BFE5-4670-B7E2-2DD1D46343B5}">
      <dsp:nvSpPr>
        <dsp:cNvPr id="0" name=""/>
        <dsp:cNvSpPr/>
      </dsp:nvSpPr>
      <dsp:spPr>
        <a:xfrm>
          <a:off x="2173930" y="1264207"/>
          <a:ext cx="418106" cy="4891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2173930" y="1362028"/>
        <a:ext cx="292674" cy="293463"/>
      </dsp:txXfrm>
    </dsp:sp>
    <dsp:sp modelId="{71E6FCAC-3E15-447C-B6FB-3C19C63D587C}">
      <dsp:nvSpPr>
        <dsp:cNvPr id="0" name=""/>
        <dsp:cNvSpPr/>
      </dsp:nvSpPr>
      <dsp:spPr>
        <a:xfrm>
          <a:off x="2765589" y="917100"/>
          <a:ext cx="1972199" cy="11833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Depth calculation</a:t>
          </a:r>
        </a:p>
        <a:p>
          <a:pPr marL="0" lvl="0" indent="0" algn="ctr" defTabSz="844550">
            <a:lnSpc>
              <a:spcPct val="90000"/>
            </a:lnSpc>
            <a:spcBef>
              <a:spcPct val="0"/>
            </a:spcBef>
            <a:spcAft>
              <a:spcPct val="35000"/>
            </a:spcAft>
            <a:buNone/>
          </a:pPr>
          <a:r>
            <a:rPr lang="en-US" sz="1900" kern="1200" dirty="0"/>
            <a:t>(</a:t>
          </a:r>
          <a:r>
            <a:rPr lang="en-US" sz="1900" kern="1200" dirty="0" err="1"/>
            <a:t>April,May</a:t>
          </a:r>
          <a:r>
            <a:rPr lang="en-US" sz="1900" kern="1200" dirty="0"/>
            <a:t>)</a:t>
          </a:r>
          <a:endParaRPr lang="en-IN" sz="1900" kern="1200" dirty="0"/>
        </a:p>
      </dsp:txBody>
      <dsp:txXfrm>
        <a:off x="2800247" y="951758"/>
        <a:ext cx="1902883" cy="1114003"/>
      </dsp:txXfrm>
    </dsp:sp>
    <dsp:sp modelId="{55120371-EB69-4E7B-80B8-96FEA01A256E}">
      <dsp:nvSpPr>
        <dsp:cNvPr id="0" name=""/>
        <dsp:cNvSpPr/>
      </dsp:nvSpPr>
      <dsp:spPr>
        <a:xfrm>
          <a:off x="4935009" y="1264207"/>
          <a:ext cx="418106" cy="4891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4935009" y="1362028"/>
        <a:ext cx="292674" cy="293463"/>
      </dsp:txXfrm>
    </dsp:sp>
    <dsp:sp modelId="{27147D9B-F8BE-42C6-BB94-F1A17409E012}">
      <dsp:nvSpPr>
        <dsp:cNvPr id="0" name=""/>
        <dsp:cNvSpPr/>
      </dsp:nvSpPr>
      <dsp:spPr>
        <a:xfrm>
          <a:off x="5526668" y="917100"/>
          <a:ext cx="1972199" cy="11833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IN" sz="1900" kern="1200" dirty="0"/>
            <a:t>Hardware Implementation</a:t>
          </a:r>
        </a:p>
        <a:p>
          <a:pPr marL="0" lvl="0" indent="0" algn="ctr" defTabSz="844550">
            <a:lnSpc>
              <a:spcPct val="90000"/>
            </a:lnSpc>
            <a:spcBef>
              <a:spcPct val="0"/>
            </a:spcBef>
            <a:spcAft>
              <a:spcPct val="35000"/>
            </a:spcAft>
            <a:buNone/>
          </a:pPr>
          <a:r>
            <a:rPr lang="en-IN" sz="1900" kern="1200" dirty="0"/>
            <a:t>(May)</a:t>
          </a:r>
        </a:p>
      </dsp:txBody>
      <dsp:txXfrm>
        <a:off x="5561326" y="951758"/>
        <a:ext cx="1902883" cy="1114003"/>
      </dsp:txXfrm>
    </dsp:sp>
    <dsp:sp modelId="{0EA97F51-1184-46FC-8B39-E7A074E5B753}">
      <dsp:nvSpPr>
        <dsp:cNvPr id="0" name=""/>
        <dsp:cNvSpPr/>
      </dsp:nvSpPr>
      <dsp:spPr>
        <a:xfrm>
          <a:off x="7696088" y="1264207"/>
          <a:ext cx="418106" cy="48910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7696088" y="1362028"/>
        <a:ext cx="292674" cy="293463"/>
      </dsp:txXfrm>
    </dsp:sp>
    <dsp:sp modelId="{5699B359-8F6D-4A14-A69F-BC9032CFC512}">
      <dsp:nvSpPr>
        <dsp:cNvPr id="0" name=""/>
        <dsp:cNvSpPr/>
      </dsp:nvSpPr>
      <dsp:spPr>
        <a:xfrm>
          <a:off x="8287747" y="917100"/>
          <a:ext cx="1972199" cy="118331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Final Robot model</a:t>
          </a:r>
        </a:p>
        <a:p>
          <a:pPr marL="0" lvl="0" indent="0" algn="ctr" defTabSz="844550">
            <a:lnSpc>
              <a:spcPct val="90000"/>
            </a:lnSpc>
            <a:spcBef>
              <a:spcPct val="0"/>
            </a:spcBef>
            <a:spcAft>
              <a:spcPct val="35000"/>
            </a:spcAft>
            <a:buNone/>
          </a:pPr>
          <a:r>
            <a:rPr lang="en-US" sz="1900" kern="1200" dirty="0"/>
            <a:t>(May)</a:t>
          </a:r>
          <a:endParaRPr lang="en-IN" sz="1900" kern="1200" dirty="0"/>
        </a:p>
      </dsp:txBody>
      <dsp:txXfrm>
        <a:off x="8322405" y="951758"/>
        <a:ext cx="1902883" cy="111400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7E362-CB33-40D5-A39E-2D10B59E540D}" type="datetimeFigureOut">
              <a:rPr lang="en-IN" smtClean="0"/>
              <a:t>20-06-2024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E5A3BC-FFB4-43E1-AA20-93FB81225383}" type="slidenum">
              <a:rPr lang="en-IN" smtClean="0"/>
              <a:t>‹#›</a:t>
            </a:fld>
            <a:endParaRPr lang="en-IN"/>
          </a:p>
        </p:txBody>
      </p:sp>
    </p:spTree>
    <p:extLst>
      <p:ext uri="{BB962C8B-B14F-4D97-AF65-F5344CB8AC3E}">
        <p14:creationId xmlns:p14="http://schemas.microsoft.com/office/powerpoint/2010/main" val="19833571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1EAA7CB-D242-41C3-BD57-A32F28D2489B}"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480076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051F45-C5F8-4BC1-BD9F-4625B5B79F02}"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2971929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AF6B835-7A3A-428C-8511-774FF70E7FBA}"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820451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BF3A33-25DF-4576-BC05-3E187D775B6C}"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1966633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018B29-E8B5-4706-90C9-493A40DF51AF}"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654585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D63565-A692-4E45-8AEC-6916651E0197}"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33658961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509A15-76C4-4D6B-918C-A5FD53A3F107}"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33545263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18F250-4E7A-4A24-A2C9-C4064FD266BD}"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2581959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3E929-5959-423A-B2C8-65F2775BD284}"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2789358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12CFD42-185A-473F-B732-534ECFA7EDE0}" type="datetime1">
              <a:rPr lang="en-IN" smtClean="0"/>
              <a:t>20-06-2024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1026268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961877-8B57-4276-8843-E014AA2561EE}" type="datetime1">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3545131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75728B-ED6E-46E0-A2F4-9BEDC818C4F2}" type="datetime1">
              <a:rPr lang="en-IN" smtClean="0"/>
              <a:t>20-06-2024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428239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944CAE6-738C-4C59-AC1E-C7F68101368F}" type="datetime1">
              <a:rPr lang="en-IN" smtClean="0"/>
              <a:t>20-06-2024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3703332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ED0132-ED29-4C67-AF6F-0F339F68E4ED}" type="datetime1">
              <a:rPr lang="en-IN" smtClean="0"/>
              <a:t>20-06-2024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4236512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D4663E-7C99-4C56-A7D4-81F42611224C}" type="datetime1">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3224415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58F25E-127D-4836-A842-850E45F3433A}" type="datetime1">
              <a:rPr lang="en-IN" smtClean="0"/>
              <a:t>20-06-2024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BD27BA9-5E5E-47A3-96A3-794AD83CF364}" type="slidenum">
              <a:rPr lang="en-IN" smtClean="0"/>
              <a:t>‹#›</a:t>
            </a:fld>
            <a:endParaRPr lang="en-IN"/>
          </a:p>
        </p:txBody>
      </p:sp>
    </p:spTree>
    <p:extLst>
      <p:ext uri="{BB962C8B-B14F-4D97-AF65-F5344CB8AC3E}">
        <p14:creationId xmlns:p14="http://schemas.microsoft.com/office/powerpoint/2010/main" val="39885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7A86E69-CA73-4E22-8AD9-59798487DD80}" type="datetime1">
              <a:rPr lang="en-IN" smtClean="0"/>
              <a:t>20-06-2024</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FBD27BA9-5E5E-47A3-96A3-794AD83CF364}" type="slidenum">
              <a:rPr lang="en-IN" smtClean="0"/>
              <a:t>‹#›</a:t>
            </a:fld>
            <a:endParaRPr lang="en-IN"/>
          </a:p>
        </p:txBody>
      </p:sp>
    </p:spTree>
    <p:extLst>
      <p:ext uri="{BB962C8B-B14F-4D97-AF65-F5344CB8AC3E}">
        <p14:creationId xmlns:p14="http://schemas.microsoft.com/office/powerpoint/2010/main" val="2407340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2842-5B68-993C-2D8F-0FC867990C37}"/>
              </a:ext>
            </a:extLst>
          </p:cNvPr>
          <p:cNvSpPr>
            <a:spLocks noGrp="1"/>
          </p:cNvSpPr>
          <p:nvPr>
            <p:ph type="ctrTitle"/>
          </p:nvPr>
        </p:nvSpPr>
        <p:spPr>
          <a:xfrm>
            <a:off x="1587308" y="1549399"/>
            <a:ext cx="8622454" cy="2123441"/>
          </a:xfrm>
        </p:spPr>
        <p:txBody>
          <a:bodyPr>
            <a:normAutofit fontScale="90000"/>
          </a:bodyPr>
          <a:lstStyle/>
          <a:p>
            <a:pPr algn="ctr"/>
            <a:r>
              <a:rPr lang="en-IN" dirty="0"/>
              <a:t>Apple Freshness Detection and Depth Calculation System</a:t>
            </a:r>
          </a:p>
        </p:txBody>
      </p:sp>
      <p:sp>
        <p:nvSpPr>
          <p:cNvPr id="3" name="Subtitle 2">
            <a:extLst>
              <a:ext uri="{FF2B5EF4-FFF2-40B4-BE49-F238E27FC236}">
                <a16:creationId xmlns:a16="http://schemas.microsoft.com/office/drawing/2014/main" id="{FA9647CD-118F-E8AB-925C-87206CDB7FAC}"/>
              </a:ext>
            </a:extLst>
          </p:cNvPr>
          <p:cNvSpPr>
            <a:spLocks noGrp="1"/>
          </p:cNvSpPr>
          <p:nvPr>
            <p:ph type="subTitle" idx="1"/>
          </p:nvPr>
        </p:nvSpPr>
        <p:spPr>
          <a:xfrm>
            <a:off x="2004907" y="4162593"/>
            <a:ext cx="7766936" cy="1527007"/>
          </a:xfrm>
        </p:spPr>
        <p:txBody>
          <a:bodyPr>
            <a:normAutofit lnSpcReduction="10000"/>
          </a:bodyPr>
          <a:lstStyle/>
          <a:p>
            <a:pPr algn="l"/>
            <a:r>
              <a:rPr lang="en-IN" dirty="0">
                <a:solidFill>
                  <a:schemeClr val="tx1">
                    <a:lumMod val="85000"/>
                    <a:lumOff val="15000"/>
                  </a:schemeClr>
                </a:solidFill>
              </a:rPr>
              <a:t>Guided by,                                                                 Submitted by,</a:t>
            </a:r>
          </a:p>
          <a:p>
            <a:pPr algn="l"/>
            <a:r>
              <a:rPr lang="en-IN" dirty="0" err="1">
                <a:solidFill>
                  <a:schemeClr val="tx1">
                    <a:lumMod val="85000"/>
                    <a:lumOff val="15000"/>
                  </a:schemeClr>
                </a:solidFill>
              </a:rPr>
              <a:t>Dr.</a:t>
            </a:r>
            <a:r>
              <a:rPr lang="en-IN" dirty="0">
                <a:solidFill>
                  <a:schemeClr val="tx1">
                    <a:lumMod val="85000"/>
                    <a:lumOff val="15000"/>
                  </a:schemeClr>
                </a:solidFill>
              </a:rPr>
              <a:t> Sreeja S                                                                Munavir Zaman P K</a:t>
            </a:r>
          </a:p>
          <a:p>
            <a:pPr algn="l"/>
            <a:r>
              <a:rPr lang="en-IN" dirty="0">
                <a:solidFill>
                  <a:schemeClr val="tx1">
                    <a:lumMod val="85000"/>
                    <a:lumOff val="15000"/>
                  </a:schemeClr>
                </a:solidFill>
              </a:rPr>
              <a:t>Department of EEE                                                     M4 RAA</a:t>
            </a:r>
          </a:p>
          <a:p>
            <a:pPr algn="l"/>
            <a:r>
              <a:rPr lang="en-US" dirty="0">
                <a:solidFill>
                  <a:schemeClr val="tx1">
                    <a:lumMod val="85000"/>
                    <a:lumOff val="15000"/>
                  </a:schemeClr>
                </a:solidFill>
              </a:rPr>
              <a:t>                                                                                 No: 12</a:t>
            </a:r>
          </a:p>
          <a:p>
            <a:endParaRPr lang="en-IN" dirty="0"/>
          </a:p>
        </p:txBody>
      </p:sp>
      <p:sp>
        <p:nvSpPr>
          <p:cNvPr id="4" name="Slide Number Placeholder 3">
            <a:extLst>
              <a:ext uri="{FF2B5EF4-FFF2-40B4-BE49-F238E27FC236}">
                <a16:creationId xmlns:a16="http://schemas.microsoft.com/office/drawing/2014/main" id="{2906A04A-C3F1-A975-6075-ACD6C2A61DFF}"/>
              </a:ext>
            </a:extLst>
          </p:cNvPr>
          <p:cNvSpPr>
            <a:spLocks noGrp="1"/>
          </p:cNvSpPr>
          <p:nvPr>
            <p:ph type="sldNum" sz="quarter" idx="12"/>
          </p:nvPr>
        </p:nvSpPr>
        <p:spPr>
          <a:xfrm>
            <a:off x="9516263" y="6401435"/>
            <a:ext cx="683339" cy="365125"/>
          </a:xfrm>
        </p:spPr>
        <p:txBody>
          <a:bodyPr/>
          <a:lstStyle/>
          <a:p>
            <a:fld id="{FBD27BA9-5E5E-47A3-96A3-794AD83CF364}" type="slidenum">
              <a:rPr lang="en-IN" sz="1200" smtClean="0"/>
              <a:t>1</a:t>
            </a:fld>
            <a:endParaRPr lang="en-IN" sz="1200" dirty="0"/>
          </a:p>
        </p:txBody>
      </p:sp>
    </p:spTree>
    <p:extLst>
      <p:ext uri="{BB962C8B-B14F-4D97-AF65-F5344CB8AC3E}">
        <p14:creationId xmlns:p14="http://schemas.microsoft.com/office/powerpoint/2010/main" val="24202595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E293-5143-F52A-933C-5AF8A2A42173}"/>
              </a:ext>
            </a:extLst>
          </p:cNvPr>
          <p:cNvSpPr>
            <a:spLocks noGrp="1"/>
          </p:cNvSpPr>
          <p:nvPr>
            <p:ph type="title"/>
          </p:nvPr>
        </p:nvSpPr>
        <p:spPr/>
        <p:txBody>
          <a:bodyPr/>
          <a:lstStyle/>
          <a:p>
            <a:r>
              <a:rPr lang="en-IN" dirty="0"/>
              <a:t>Research gap</a:t>
            </a:r>
          </a:p>
        </p:txBody>
      </p:sp>
      <p:sp>
        <p:nvSpPr>
          <p:cNvPr id="3" name="Content Placeholder 2">
            <a:extLst>
              <a:ext uri="{FF2B5EF4-FFF2-40B4-BE49-F238E27FC236}">
                <a16:creationId xmlns:a16="http://schemas.microsoft.com/office/drawing/2014/main" id="{AF0B5B0F-EE34-784E-F5A5-A2A4863B2486}"/>
              </a:ext>
            </a:extLst>
          </p:cNvPr>
          <p:cNvSpPr>
            <a:spLocks noGrp="1"/>
          </p:cNvSpPr>
          <p:nvPr>
            <p:ph idx="1"/>
          </p:nvPr>
        </p:nvSpPr>
        <p:spPr/>
        <p:txBody>
          <a:bodyPr>
            <a:normAutofit/>
          </a:bodyPr>
          <a:lstStyle/>
          <a:p>
            <a:r>
              <a:rPr lang="en-US" sz="2200" dirty="0"/>
              <a:t>Existing systems are rare for finding the depth of an apple and detecting its freshness together. </a:t>
            </a:r>
          </a:p>
          <a:p>
            <a:r>
              <a:rPr lang="en-US" sz="2200" dirty="0"/>
              <a:t>Therefore, this project aims to develop a mobile robot that can navigate to the desired location, detect the freshness of apples, and also determine the depth of the apples.</a:t>
            </a:r>
            <a:endParaRPr lang="en-IN" sz="2200" dirty="0"/>
          </a:p>
        </p:txBody>
      </p:sp>
      <p:sp>
        <p:nvSpPr>
          <p:cNvPr id="4" name="Slide Number Placeholder 3">
            <a:extLst>
              <a:ext uri="{FF2B5EF4-FFF2-40B4-BE49-F238E27FC236}">
                <a16:creationId xmlns:a16="http://schemas.microsoft.com/office/drawing/2014/main" id="{98E8B2BC-DA0A-1456-334C-AE3A4C430893}"/>
              </a:ext>
            </a:extLst>
          </p:cNvPr>
          <p:cNvSpPr>
            <a:spLocks noGrp="1"/>
          </p:cNvSpPr>
          <p:nvPr>
            <p:ph type="sldNum" sz="quarter" idx="12"/>
          </p:nvPr>
        </p:nvSpPr>
        <p:spPr>
          <a:xfrm>
            <a:off x="9433943" y="6295362"/>
            <a:ext cx="683339" cy="365125"/>
          </a:xfrm>
        </p:spPr>
        <p:txBody>
          <a:bodyPr/>
          <a:lstStyle/>
          <a:p>
            <a:fld id="{FBD27BA9-5E5E-47A3-96A3-794AD83CF364}" type="slidenum">
              <a:rPr lang="en-IN" sz="1200" smtClean="0"/>
              <a:t>10</a:t>
            </a:fld>
            <a:endParaRPr lang="en-IN" sz="1200" dirty="0"/>
          </a:p>
        </p:txBody>
      </p:sp>
    </p:spTree>
    <p:extLst>
      <p:ext uri="{BB962C8B-B14F-4D97-AF65-F5344CB8AC3E}">
        <p14:creationId xmlns:p14="http://schemas.microsoft.com/office/powerpoint/2010/main" val="930762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07BE-E838-5FA9-0058-24A681597ED4}"/>
              </a:ext>
            </a:extLst>
          </p:cNvPr>
          <p:cNvSpPr>
            <a:spLocks noGrp="1"/>
          </p:cNvSpPr>
          <p:nvPr>
            <p:ph type="title"/>
          </p:nvPr>
        </p:nvSpPr>
        <p:spPr/>
        <p:txBody>
          <a:bodyPr/>
          <a:lstStyle/>
          <a:p>
            <a:r>
              <a:rPr lang="en-IN" dirty="0"/>
              <a:t>Objectives</a:t>
            </a:r>
          </a:p>
        </p:txBody>
      </p:sp>
      <p:sp>
        <p:nvSpPr>
          <p:cNvPr id="3" name="Content Placeholder 2">
            <a:extLst>
              <a:ext uri="{FF2B5EF4-FFF2-40B4-BE49-F238E27FC236}">
                <a16:creationId xmlns:a16="http://schemas.microsoft.com/office/drawing/2014/main" id="{1DF12022-29D1-478D-1FA9-538F07429801}"/>
              </a:ext>
            </a:extLst>
          </p:cNvPr>
          <p:cNvSpPr>
            <a:spLocks noGrp="1"/>
          </p:cNvSpPr>
          <p:nvPr>
            <p:ph idx="1"/>
          </p:nvPr>
        </p:nvSpPr>
        <p:spPr>
          <a:xfrm>
            <a:off x="677334" y="1733869"/>
            <a:ext cx="8596668" cy="3880773"/>
          </a:xfrm>
        </p:spPr>
        <p:txBody>
          <a:bodyPr>
            <a:normAutofit/>
          </a:bodyPr>
          <a:lstStyle/>
          <a:p>
            <a:r>
              <a:rPr lang="en-IN" sz="2200" dirty="0"/>
              <a:t>To use Yolo v8 algorithms for  identifying freshness of apples(fresh or rotten).</a:t>
            </a:r>
          </a:p>
          <a:p>
            <a:r>
              <a:rPr lang="en-IN" sz="2200" dirty="0"/>
              <a:t>To use ESP32 stereo camera for finding depth of the apples.</a:t>
            </a:r>
          </a:p>
          <a:p>
            <a:r>
              <a:rPr lang="en-IN" sz="2200" dirty="0"/>
              <a:t>To develop a mobile robot capable of navigation which can be used in Apple freshness detection.</a:t>
            </a:r>
          </a:p>
          <a:p>
            <a:r>
              <a:rPr lang="en-IN" sz="2200" dirty="0"/>
              <a:t>To use Yolo v8 algorithms for  identifying ripeness of apples(</a:t>
            </a:r>
            <a:r>
              <a:rPr lang="en-IN" sz="2200" dirty="0" err="1"/>
              <a:t>ripe,unripe</a:t>
            </a:r>
            <a:r>
              <a:rPr lang="en-IN" sz="2200" dirty="0"/>
              <a:t> or overripe).</a:t>
            </a:r>
          </a:p>
          <a:p>
            <a:endParaRPr lang="en-IN" sz="2200" dirty="0"/>
          </a:p>
          <a:p>
            <a:pPr marL="0" indent="0">
              <a:buNone/>
            </a:pPr>
            <a:endParaRPr lang="en-IN" dirty="0"/>
          </a:p>
        </p:txBody>
      </p:sp>
      <p:sp>
        <p:nvSpPr>
          <p:cNvPr id="4" name="Slide Number Placeholder 3">
            <a:extLst>
              <a:ext uri="{FF2B5EF4-FFF2-40B4-BE49-F238E27FC236}">
                <a16:creationId xmlns:a16="http://schemas.microsoft.com/office/drawing/2014/main" id="{AF63B7BC-1EB4-A66E-46AE-8B4B207A3FE8}"/>
              </a:ext>
            </a:extLst>
          </p:cNvPr>
          <p:cNvSpPr>
            <a:spLocks noGrp="1"/>
          </p:cNvSpPr>
          <p:nvPr>
            <p:ph type="sldNum" sz="quarter" idx="12"/>
          </p:nvPr>
        </p:nvSpPr>
        <p:spPr>
          <a:xfrm>
            <a:off x="9454263" y="6386802"/>
            <a:ext cx="683339" cy="365125"/>
          </a:xfrm>
        </p:spPr>
        <p:txBody>
          <a:bodyPr/>
          <a:lstStyle/>
          <a:p>
            <a:fld id="{FBD27BA9-5E5E-47A3-96A3-794AD83CF364}" type="slidenum">
              <a:rPr lang="en-IN" sz="1200" smtClean="0"/>
              <a:t>11</a:t>
            </a:fld>
            <a:endParaRPr lang="en-IN" sz="1200"/>
          </a:p>
        </p:txBody>
      </p:sp>
    </p:spTree>
    <p:extLst>
      <p:ext uri="{BB962C8B-B14F-4D97-AF65-F5344CB8AC3E}">
        <p14:creationId xmlns:p14="http://schemas.microsoft.com/office/powerpoint/2010/main" val="1007339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40998-5D9E-EB42-BF1D-8D4F46016615}"/>
              </a:ext>
            </a:extLst>
          </p:cNvPr>
          <p:cNvSpPr>
            <a:spLocks noGrp="1"/>
          </p:cNvSpPr>
          <p:nvPr>
            <p:ph type="title"/>
          </p:nvPr>
        </p:nvSpPr>
        <p:spPr/>
        <p:txBody>
          <a:bodyPr/>
          <a:lstStyle/>
          <a:p>
            <a:r>
              <a:rPr lang="en-IN" dirty="0"/>
              <a:t>Hardware Components</a:t>
            </a:r>
          </a:p>
        </p:txBody>
      </p:sp>
      <p:sp>
        <p:nvSpPr>
          <p:cNvPr id="3" name="Content Placeholder 2">
            <a:extLst>
              <a:ext uri="{FF2B5EF4-FFF2-40B4-BE49-F238E27FC236}">
                <a16:creationId xmlns:a16="http://schemas.microsoft.com/office/drawing/2014/main" id="{F8E958A0-E76C-FDA5-1BB4-262D0BC47738}"/>
              </a:ext>
            </a:extLst>
          </p:cNvPr>
          <p:cNvSpPr>
            <a:spLocks noGrp="1"/>
          </p:cNvSpPr>
          <p:nvPr>
            <p:ph idx="1"/>
          </p:nvPr>
        </p:nvSpPr>
        <p:spPr>
          <a:xfrm>
            <a:off x="677334" y="1662749"/>
            <a:ext cx="11280986" cy="4880291"/>
          </a:xfrm>
        </p:spPr>
        <p:txBody>
          <a:bodyPr>
            <a:noAutofit/>
          </a:bodyPr>
          <a:lstStyle/>
          <a:p>
            <a:r>
              <a:rPr lang="en-IN" sz="2200" dirty="0"/>
              <a:t>ESP32 Cameras (2 units)</a:t>
            </a:r>
          </a:p>
          <a:p>
            <a:r>
              <a:rPr lang="en-IN" sz="2200" dirty="0"/>
              <a:t>Raspberry Pi 4 Model 2GB</a:t>
            </a:r>
          </a:p>
          <a:p>
            <a:r>
              <a:rPr lang="en-IN" sz="2200" dirty="0"/>
              <a:t>Gear Motors: SPG30E-60K DC Geared Motor with Encoder 75 RPM(12V) </a:t>
            </a:r>
          </a:p>
          <a:p>
            <a:r>
              <a:rPr lang="en-IN" sz="2200" dirty="0"/>
              <a:t>Motor Drivers: L298N</a:t>
            </a:r>
          </a:p>
          <a:p>
            <a:r>
              <a:rPr lang="en-IN" sz="2200" dirty="0"/>
              <a:t>Power Supply: 12 V</a:t>
            </a:r>
          </a:p>
          <a:p>
            <a:r>
              <a:rPr lang="en-IN" sz="2200" dirty="0"/>
              <a:t>Arduino UNO </a:t>
            </a:r>
          </a:p>
          <a:p>
            <a:r>
              <a:rPr lang="en-IN" sz="2200" dirty="0"/>
              <a:t>Keyboard: For teleoperation control.</a:t>
            </a:r>
          </a:p>
        </p:txBody>
      </p:sp>
      <p:sp>
        <p:nvSpPr>
          <p:cNvPr id="4" name="Slide Number Placeholder 3">
            <a:extLst>
              <a:ext uri="{FF2B5EF4-FFF2-40B4-BE49-F238E27FC236}">
                <a16:creationId xmlns:a16="http://schemas.microsoft.com/office/drawing/2014/main" id="{117A89B7-0057-500A-05FC-527CE83A8788}"/>
              </a:ext>
            </a:extLst>
          </p:cNvPr>
          <p:cNvSpPr>
            <a:spLocks noGrp="1"/>
          </p:cNvSpPr>
          <p:nvPr>
            <p:ph type="sldNum" sz="quarter" idx="12"/>
          </p:nvPr>
        </p:nvSpPr>
        <p:spPr>
          <a:xfrm>
            <a:off x="9444103" y="6295362"/>
            <a:ext cx="683339" cy="365125"/>
          </a:xfrm>
        </p:spPr>
        <p:txBody>
          <a:bodyPr/>
          <a:lstStyle/>
          <a:p>
            <a:fld id="{FBD27BA9-5E5E-47A3-96A3-794AD83CF364}" type="slidenum">
              <a:rPr lang="en-IN" sz="1200" smtClean="0"/>
              <a:t>12</a:t>
            </a:fld>
            <a:endParaRPr lang="en-IN" sz="1200" dirty="0"/>
          </a:p>
        </p:txBody>
      </p:sp>
    </p:spTree>
    <p:extLst>
      <p:ext uri="{BB962C8B-B14F-4D97-AF65-F5344CB8AC3E}">
        <p14:creationId xmlns:p14="http://schemas.microsoft.com/office/powerpoint/2010/main" val="1814222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5D21-D6AA-4C88-1C47-612025E36764}"/>
              </a:ext>
            </a:extLst>
          </p:cNvPr>
          <p:cNvSpPr>
            <a:spLocks noGrp="1"/>
          </p:cNvSpPr>
          <p:nvPr>
            <p:ph type="title"/>
          </p:nvPr>
        </p:nvSpPr>
        <p:spPr>
          <a:xfrm>
            <a:off x="677334" y="609600"/>
            <a:ext cx="8596668" cy="873760"/>
          </a:xfrm>
        </p:spPr>
        <p:txBody>
          <a:bodyPr/>
          <a:lstStyle/>
          <a:p>
            <a:r>
              <a:rPr lang="en-IN" dirty="0"/>
              <a:t>Hardware Components</a:t>
            </a:r>
          </a:p>
        </p:txBody>
      </p:sp>
      <p:sp>
        <p:nvSpPr>
          <p:cNvPr id="3" name="Content Placeholder 2">
            <a:extLst>
              <a:ext uri="{FF2B5EF4-FFF2-40B4-BE49-F238E27FC236}">
                <a16:creationId xmlns:a16="http://schemas.microsoft.com/office/drawing/2014/main" id="{B82715DC-AD64-3CF7-2C91-68BADB404041}"/>
              </a:ext>
            </a:extLst>
          </p:cNvPr>
          <p:cNvSpPr>
            <a:spLocks noGrp="1"/>
          </p:cNvSpPr>
          <p:nvPr>
            <p:ph idx="1"/>
          </p:nvPr>
        </p:nvSpPr>
        <p:spPr>
          <a:xfrm>
            <a:off x="677334" y="1584960"/>
            <a:ext cx="11443546" cy="5273040"/>
          </a:xfrm>
        </p:spPr>
        <p:txBody>
          <a:bodyPr>
            <a:normAutofit/>
          </a:bodyPr>
          <a:lstStyle/>
          <a:p>
            <a:r>
              <a:rPr lang="en-IN" sz="2000" b="1" dirty="0"/>
              <a:t>ESP32 Cameras (2 units)</a:t>
            </a:r>
          </a:p>
          <a:p>
            <a:pPr>
              <a:buFont typeface="Arial" panose="020B0604020202020204" pitchFamily="34" charset="0"/>
              <a:buChar char="•"/>
            </a:pPr>
            <a:r>
              <a:rPr lang="en-IN" sz="2000" dirty="0"/>
              <a:t>Wireless: Wi-Fi (802.11 b/g/n) and Bluetooth (4.2, BLE)</a:t>
            </a:r>
          </a:p>
          <a:p>
            <a:pPr>
              <a:buFont typeface="Arial" panose="020B0604020202020204" pitchFamily="34" charset="0"/>
              <a:buChar char="•"/>
            </a:pPr>
            <a:r>
              <a:rPr lang="en-IN" sz="2000" dirty="0"/>
              <a:t>Resolution: Up to 1600x1200 pixels (OV2640)</a:t>
            </a:r>
          </a:p>
          <a:p>
            <a:pPr>
              <a:buFont typeface="Arial" panose="020B0604020202020204" pitchFamily="34" charset="0"/>
              <a:buChar char="•"/>
            </a:pPr>
            <a:r>
              <a:rPr lang="en-IN" sz="2000" dirty="0"/>
              <a:t>Programming: Compatible with Arduino IDE, </a:t>
            </a:r>
            <a:r>
              <a:rPr lang="en-IN" sz="2000" dirty="0" err="1"/>
              <a:t>Micropython</a:t>
            </a:r>
            <a:endParaRPr lang="en-IN" sz="2000" dirty="0"/>
          </a:p>
          <a:p>
            <a:pPr>
              <a:buFont typeface="Arial" panose="020B0604020202020204" pitchFamily="34" charset="0"/>
              <a:buChar char="•"/>
            </a:pPr>
            <a:r>
              <a:rPr lang="en-IN" sz="2000" dirty="0" err="1"/>
              <a:t>Focul</a:t>
            </a:r>
            <a:r>
              <a:rPr lang="en-IN" sz="2000" dirty="0"/>
              <a:t> length: 3.6 mm</a:t>
            </a:r>
          </a:p>
          <a:p>
            <a:r>
              <a:rPr lang="en-IN" sz="2000" b="1" dirty="0"/>
              <a:t>SPG30E-60K DC Geared Motor with Encoder 75 RPM (12V)</a:t>
            </a:r>
          </a:p>
          <a:p>
            <a:pPr>
              <a:buFont typeface="Arial" panose="020B0604020202020204" pitchFamily="34" charset="0"/>
              <a:buChar char="•"/>
            </a:pPr>
            <a:r>
              <a:rPr lang="en-IN" sz="2000" dirty="0"/>
              <a:t>Voltage: 12V</a:t>
            </a:r>
          </a:p>
          <a:p>
            <a:pPr>
              <a:buFont typeface="Arial" panose="020B0604020202020204" pitchFamily="34" charset="0"/>
              <a:buChar char="•"/>
            </a:pPr>
            <a:r>
              <a:rPr lang="en-IN" sz="2000" dirty="0"/>
              <a:t>No-load Speed: 75 RPM</a:t>
            </a:r>
          </a:p>
          <a:p>
            <a:pPr>
              <a:buFont typeface="Arial" panose="020B0604020202020204" pitchFamily="34" charset="0"/>
              <a:buChar char="•"/>
            </a:pPr>
            <a:r>
              <a:rPr lang="en-IN" sz="2000" dirty="0"/>
              <a:t>Stall Torque: 12 kg.cm</a:t>
            </a:r>
          </a:p>
          <a:p>
            <a:pPr>
              <a:buFont typeface="Arial" panose="020B0604020202020204" pitchFamily="34" charset="0"/>
              <a:buChar char="•"/>
            </a:pPr>
            <a:r>
              <a:rPr lang="en-IN" sz="2000" dirty="0"/>
              <a:t>Current:</a:t>
            </a:r>
          </a:p>
          <a:p>
            <a:pPr marL="742950" lvl="1" indent="-285750">
              <a:buFont typeface="Arial" panose="020B0604020202020204" pitchFamily="34" charset="0"/>
              <a:buChar char="•"/>
            </a:pPr>
            <a:r>
              <a:rPr lang="en-IN" sz="2000" dirty="0"/>
              <a:t>No-load: 0.3A</a:t>
            </a:r>
          </a:p>
          <a:p>
            <a:pPr marL="742950" lvl="1" indent="-285750">
              <a:buFont typeface="Arial" panose="020B0604020202020204" pitchFamily="34" charset="0"/>
              <a:buChar char="•"/>
            </a:pPr>
            <a:r>
              <a:rPr lang="en-IN" sz="2000" dirty="0"/>
              <a:t>Stall: 2.4A</a:t>
            </a:r>
          </a:p>
          <a:p>
            <a:pPr>
              <a:buFont typeface="Arial" panose="020B0604020202020204" pitchFamily="34" charset="0"/>
              <a:buChar char="•"/>
            </a:pPr>
            <a:endParaRPr lang="en-IN" sz="2000" dirty="0"/>
          </a:p>
          <a:p>
            <a:endParaRPr lang="en-IN" dirty="0"/>
          </a:p>
        </p:txBody>
      </p:sp>
      <p:sp>
        <p:nvSpPr>
          <p:cNvPr id="4" name="Slide Number Placeholder 3">
            <a:extLst>
              <a:ext uri="{FF2B5EF4-FFF2-40B4-BE49-F238E27FC236}">
                <a16:creationId xmlns:a16="http://schemas.microsoft.com/office/drawing/2014/main" id="{FECEAC1B-AF26-AC8D-E305-8C4389275B93}"/>
              </a:ext>
            </a:extLst>
          </p:cNvPr>
          <p:cNvSpPr>
            <a:spLocks noGrp="1"/>
          </p:cNvSpPr>
          <p:nvPr>
            <p:ph type="sldNum" sz="quarter" idx="12"/>
          </p:nvPr>
        </p:nvSpPr>
        <p:spPr/>
        <p:txBody>
          <a:bodyPr/>
          <a:lstStyle/>
          <a:p>
            <a:fld id="{FBD27BA9-5E5E-47A3-96A3-794AD83CF364}" type="slidenum">
              <a:rPr lang="en-IN" smtClean="0"/>
              <a:t>13</a:t>
            </a:fld>
            <a:endParaRPr lang="en-IN"/>
          </a:p>
        </p:txBody>
      </p:sp>
    </p:spTree>
    <p:extLst>
      <p:ext uri="{BB962C8B-B14F-4D97-AF65-F5344CB8AC3E}">
        <p14:creationId xmlns:p14="http://schemas.microsoft.com/office/powerpoint/2010/main" val="33709154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D2B1-0159-DB9D-BE11-BDDFD46EFB52}"/>
              </a:ext>
            </a:extLst>
          </p:cNvPr>
          <p:cNvSpPr>
            <a:spLocks noGrp="1"/>
          </p:cNvSpPr>
          <p:nvPr>
            <p:ph type="title"/>
          </p:nvPr>
        </p:nvSpPr>
        <p:spPr>
          <a:xfrm>
            <a:off x="677334" y="609600"/>
            <a:ext cx="9594426" cy="741680"/>
          </a:xfrm>
        </p:spPr>
        <p:txBody>
          <a:bodyPr/>
          <a:lstStyle/>
          <a:p>
            <a:r>
              <a:rPr lang="en-IN" dirty="0"/>
              <a:t>Hardware Components</a:t>
            </a:r>
          </a:p>
        </p:txBody>
      </p:sp>
      <p:sp>
        <p:nvSpPr>
          <p:cNvPr id="3" name="Content Placeholder 2">
            <a:extLst>
              <a:ext uri="{FF2B5EF4-FFF2-40B4-BE49-F238E27FC236}">
                <a16:creationId xmlns:a16="http://schemas.microsoft.com/office/drawing/2014/main" id="{AB8CF7D3-A4E5-B2F3-B2F5-0B4345765EA2}"/>
              </a:ext>
            </a:extLst>
          </p:cNvPr>
          <p:cNvSpPr>
            <a:spLocks noGrp="1"/>
          </p:cNvSpPr>
          <p:nvPr>
            <p:ph idx="1"/>
          </p:nvPr>
        </p:nvSpPr>
        <p:spPr>
          <a:xfrm>
            <a:off x="677334" y="1540829"/>
            <a:ext cx="11220026" cy="5113971"/>
          </a:xfrm>
        </p:spPr>
        <p:txBody>
          <a:bodyPr>
            <a:normAutofit/>
          </a:bodyPr>
          <a:lstStyle/>
          <a:p>
            <a:r>
              <a:rPr lang="en-IN" sz="2000" b="1" dirty="0"/>
              <a:t>Raspberry Pi 4 Model 2GB</a:t>
            </a:r>
          </a:p>
          <a:p>
            <a:pPr>
              <a:buFont typeface="Arial" panose="020B0604020202020204" pitchFamily="34" charset="0"/>
              <a:buChar char="•"/>
            </a:pPr>
            <a:r>
              <a:rPr lang="en-IN" sz="2000" b="1" dirty="0"/>
              <a:t>Memory</a:t>
            </a:r>
            <a:r>
              <a:rPr lang="en-IN" sz="2000" dirty="0"/>
              <a:t>: 2GB LPDDR4-3200 SDRAM</a:t>
            </a:r>
          </a:p>
          <a:p>
            <a:pPr>
              <a:buFont typeface="Arial" panose="020B0604020202020204" pitchFamily="34" charset="0"/>
              <a:buChar char="•"/>
            </a:pPr>
            <a:r>
              <a:rPr lang="en-IN" sz="2000" b="1" dirty="0"/>
              <a:t>Ports</a:t>
            </a:r>
            <a:r>
              <a:rPr lang="en-IN" sz="2000" dirty="0"/>
              <a:t>:</a:t>
            </a:r>
          </a:p>
          <a:p>
            <a:pPr marL="742950" lvl="1" indent="-285750">
              <a:buFont typeface="Arial" panose="020B0604020202020204" pitchFamily="34" charset="0"/>
              <a:buChar char="•"/>
            </a:pPr>
            <a:r>
              <a:rPr lang="en-IN" sz="2000" dirty="0"/>
              <a:t>2 USB 3.0 ports</a:t>
            </a:r>
          </a:p>
          <a:p>
            <a:pPr marL="742950" lvl="1" indent="-285750">
              <a:buFont typeface="Arial" panose="020B0604020202020204" pitchFamily="34" charset="0"/>
              <a:buChar char="•"/>
            </a:pPr>
            <a:r>
              <a:rPr lang="en-IN" sz="2000" dirty="0"/>
              <a:t>2 USB 2.0 ports</a:t>
            </a:r>
          </a:p>
          <a:p>
            <a:pPr marL="742950" lvl="1" indent="-285750">
              <a:buFont typeface="Arial" panose="020B0604020202020204" pitchFamily="34" charset="0"/>
              <a:buChar char="•"/>
            </a:pPr>
            <a:r>
              <a:rPr lang="en-IN" sz="2000" dirty="0"/>
              <a:t>2 Micro HDMI ports (supports up to 4K resolution)</a:t>
            </a:r>
          </a:p>
          <a:p>
            <a:pPr marL="742950" lvl="1" indent="-285750">
              <a:buFont typeface="Arial" panose="020B0604020202020204" pitchFamily="34" charset="0"/>
              <a:buChar char="•"/>
            </a:pPr>
            <a:r>
              <a:rPr lang="en-IN" sz="2000" dirty="0"/>
              <a:t>40 GPIO pins</a:t>
            </a:r>
          </a:p>
          <a:p>
            <a:pPr marL="742950" lvl="1" indent="-285750">
              <a:buFont typeface="Arial" panose="020B0604020202020204" pitchFamily="34" charset="0"/>
              <a:buChar char="•"/>
            </a:pPr>
            <a:r>
              <a:rPr lang="en-IN" sz="2000" dirty="0"/>
              <a:t>Camera interface (CSI)</a:t>
            </a:r>
          </a:p>
          <a:p>
            <a:pPr marL="742950" lvl="1" indent="-285750">
              <a:buFont typeface="Arial" panose="020B0604020202020204" pitchFamily="34" charset="0"/>
              <a:buChar char="•"/>
            </a:pPr>
            <a:r>
              <a:rPr lang="en-IN" sz="2000" dirty="0"/>
              <a:t>Display interface (DSI)</a:t>
            </a:r>
          </a:p>
          <a:p>
            <a:pPr marL="742950" lvl="1" indent="-285750">
              <a:buFont typeface="Arial" panose="020B0604020202020204" pitchFamily="34" charset="0"/>
              <a:buChar char="•"/>
            </a:pPr>
            <a:r>
              <a:rPr lang="en-IN" sz="2000" dirty="0"/>
              <a:t>MicroSD card slot for loading OS and data storage</a:t>
            </a:r>
          </a:p>
          <a:p>
            <a:endParaRPr lang="en-IN" dirty="0"/>
          </a:p>
        </p:txBody>
      </p:sp>
      <p:sp>
        <p:nvSpPr>
          <p:cNvPr id="4" name="Slide Number Placeholder 3">
            <a:extLst>
              <a:ext uri="{FF2B5EF4-FFF2-40B4-BE49-F238E27FC236}">
                <a16:creationId xmlns:a16="http://schemas.microsoft.com/office/drawing/2014/main" id="{9CCD4A26-1E82-57E2-58BB-44A5F236E6EA}"/>
              </a:ext>
            </a:extLst>
          </p:cNvPr>
          <p:cNvSpPr>
            <a:spLocks noGrp="1"/>
          </p:cNvSpPr>
          <p:nvPr>
            <p:ph type="sldNum" sz="quarter" idx="12"/>
          </p:nvPr>
        </p:nvSpPr>
        <p:spPr/>
        <p:txBody>
          <a:bodyPr/>
          <a:lstStyle/>
          <a:p>
            <a:fld id="{FBD27BA9-5E5E-47A3-96A3-794AD83CF364}" type="slidenum">
              <a:rPr lang="en-IN" smtClean="0"/>
              <a:t>14</a:t>
            </a:fld>
            <a:endParaRPr lang="en-IN"/>
          </a:p>
        </p:txBody>
      </p:sp>
    </p:spTree>
    <p:extLst>
      <p:ext uri="{BB962C8B-B14F-4D97-AF65-F5344CB8AC3E}">
        <p14:creationId xmlns:p14="http://schemas.microsoft.com/office/powerpoint/2010/main" val="4086199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99F2A-BB36-AA94-70CB-49CA90D2DA3E}"/>
              </a:ext>
            </a:extLst>
          </p:cNvPr>
          <p:cNvSpPr>
            <a:spLocks noGrp="1"/>
          </p:cNvSpPr>
          <p:nvPr>
            <p:ph type="title"/>
          </p:nvPr>
        </p:nvSpPr>
        <p:spPr>
          <a:xfrm>
            <a:off x="677334" y="609600"/>
            <a:ext cx="8596668" cy="782320"/>
          </a:xfrm>
        </p:spPr>
        <p:txBody>
          <a:bodyPr/>
          <a:lstStyle/>
          <a:p>
            <a:r>
              <a:rPr lang="en-IN" dirty="0"/>
              <a:t>Hardware Components</a:t>
            </a:r>
          </a:p>
        </p:txBody>
      </p:sp>
      <p:sp>
        <p:nvSpPr>
          <p:cNvPr id="3" name="Content Placeholder 2">
            <a:extLst>
              <a:ext uri="{FF2B5EF4-FFF2-40B4-BE49-F238E27FC236}">
                <a16:creationId xmlns:a16="http://schemas.microsoft.com/office/drawing/2014/main" id="{E8371E4E-F512-A96E-A722-30677AA0E24D}"/>
              </a:ext>
            </a:extLst>
          </p:cNvPr>
          <p:cNvSpPr>
            <a:spLocks noGrp="1"/>
          </p:cNvSpPr>
          <p:nvPr>
            <p:ph idx="1"/>
          </p:nvPr>
        </p:nvSpPr>
        <p:spPr>
          <a:xfrm>
            <a:off x="565574" y="1632269"/>
            <a:ext cx="11077786" cy="2421571"/>
          </a:xfrm>
        </p:spPr>
        <p:txBody>
          <a:bodyPr/>
          <a:lstStyle/>
          <a:p>
            <a:r>
              <a:rPr lang="en-US" sz="2000" b="1" dirty="0"/>
              <a:t>Motor Drivers: L298N</a:t>
            </a:r>
          </a:p>
          <a:p>
            <a:pPr>
              <a:buFont typeface="Arial" panose="020B0604020202020204" pitchFamily="34" charset="0"/>
              <a:buChar char="•"/>
            </a:pPr>
            <a:r>
              <a:rPr lang="en-US" sz="2000" dirty="0"/>
              <a:t>Operating Voltage: : 5V to 35V</a:t>
            </a:r>
          </a:p>
          <a:p>
            <a:pPr marL="742950" lvl="1" indent="-285750">
              <a:buFont typeface="Arial" panose="020B0604020202020204" pitchFamily="34" charset="0"/>
              <a:buChar char="•"/>
            </a:pPr>
            <a:endParaRPr lang="en-US" sz="2000" dirty="0"/>
          </a:p>
          <a:p>
            <a:pPr marL="742950" lvl="1" indent="-285750">
              <a:buFont typeface="Arial" panose="020B0604020202020204" pitchFamily="34" charset="0"/>
              <a:buChar char="•"/>
            </a:pPr>
            <a:endParaRPr lang="en-US" sz="2000" dirty="0"/>
          </a:p>
          <a:p>
            <a:endParaRPr lang="en-IN" dirty="0"/>
          </a:p>
        </p:txBody>
      </p:sp>
      <p:sp>
        <p:nvSpPr>
          <p:cNvPr id="4" name="Slide Number Placeholder 3">
            <a:extLst>
              <a:ext uri="{FF2B5EF4-FFF2-40B4-BE49-F238E27FC236}">
                <a16:creationId xmlns:a16="http://schemas.microsoft.com/office/drawing/2014/main" id="{D7E70895-7AE9-D3CD-9004-56A1454C4D11}"/>
              </a:ext>
            </a:extLst>
          </p:cNvPr>
          <p:cNvSpPr>
            <a:spLocks noGrp="1"/>
          </p:cNvSpPr>
          <p:nvPr>
            <p:ph type="sldNum" sz="quarter" idx="12"/>
          </p:nvPr>
        </p:nvSpPr>
        <p:spPr/>
        <p:txBody>
          <a:bodyPr/>
          <a:lstStyle/>
          <a:p>
            <a:fld id="{FBD27BA9-5E5E-47A3-96A3-794AD83CF364}" type="slidenum">
              <a:rPr lang="en-IN" smtClean="0"/>
              <a:t>15</a:t>
            </a:fld>
            <a:endParaRPr lang="en-IN"/>
          </a:p>
        </p:txBody>
      </p:sp>
      <p:sp>
        <p:nvSpPr>
          <p:cNvPr id="8" name="TextBox 7">
            <a:extLst>
              <a:ext uri="{FF2B5EF4-FFF2-40B4-BE49-F238E27FC236}">
                <a16:creationId xmlns:a16="http://schemas.microsoft.com/office/drawing/2014/main" id="{04D8437D-C290-B195-E3C6-1F2D7132EC93}"/>
              </a:ext>
            </a:extLst>
          </p:cNvPr>
          <p:cNvSpPr txBox="1"/>
          <p:nvPr/>
        </p:nvSpPr>
        <p:spPr>
          <a:xfrm>
            <a:off x="548640" y="2956559"/>
            <a:ext cx="11514666" cy="1938992"/>
          </a:xfrm>
          <a:prstGeom prst="rect">
            <a:avLst/>
          </a:prstGeom>
          <a:noFill/>
        </p:spPr>
        <p:txBody>
          <a:bodyPr wrap="square" rtlCol="0">
            <a:spAutoFit/>
          </a:bodyPr>
          <a:lstStyle/>
          <a:p>
            <a:pPr marL="342900" indent="-342900">
              <a:buFont typeface="Wingdings" panose="05000000000000000000" pitchFamily="2" charset="2"/>
              <a:buChar char="Ø"/>
            </a:pPr>
            <a:r>
              <a:rPr lang="en-IN" sz="2000" b="1" dirty="0"/>
              <a:t>Microcontroller:</a:t>
            </a:r>
            <a:r>
              <a:rPr lang="en-IN" sz="2000" dirty="0"/>
              <a:t> </a:t>
            </a:r>
          </a:p>
          <a:p>
            <a:pPr marL="285750" indent="-285750">
              <a:buFont typeface="Arial" panose="020B0604020202020204" pitchFamily="34" charset="0"/>
              <a:buChar char="•"/>
            </a:pPr>
            <a:r>
              <a:rPr lang="en-IN" sz="2000" dirty="0"/>
              <a:t>ATmega328POperating </a:t>
            </a:r>
          </a:p>
          <a:p>
            <a:pPr marL="285750" indent="-285750">
              <a:buFont typeface="Arial" panose="020B0604020202020204" pitchFamily="34" charset="0"/>
              <a:buChar char="•"/>
            </a:pPr>
            <a:r>
              <a:rPr lang="en-IN" sz="2000" dirty="0"/>
              <a:t>Voltage: 5V</a:t>
            </a:r>
          </a:p>
          <a:p>
            <a:pPr marL="285750" indent="-285750">
              <a:buFont typeface="Arial" panose="020B0604020202020204" pitchFamily="34" charset="0"/>
              <a:buChar char="•"/>
            </a:pPr>
            <a:r>
              <a:rPr lang="en-IN" sz="2000" dirty="0"/>
              <a:t>Digital I/O Pins: 14  </a:t>
            </a:r>
          </a:p>
          <a:p>
            <a:pPr marL="285750" indent="-285750">
              <a:buFont typeface="Arial" panose="020B0604020202020204" pitchFamily="34" charset="0"/>
              <a:buChar char="•"/>
            </a:pPr>
            <a:r>
              <a:rPr lang="en-IN" sz="2000" dirty="0"/>
              <a:t>Analog Input Pins: 6 </a:t>
            </a:r>
          </a:p>
          <a:p>
            <a:pPr marL="285750" indent="-285750">
              <a:buFont typeface="Arial" panose="020B0604020202020204" pitchFamily="34" charset="0"/>
              <a:buChar char="•"/>
            </a:pPr>
            <a:r>
              <a:rPr lang="en-IN" sz="2000" dirty="0"/>
              <a:t>Clock Speed: 16 MHz</a:t>
            </a:r>
          </a:p>
        </p:txBody>
      </p:sp>
    </p:spTree>
    <p:extLst>
      <p:ext uri="{BB962C8B-B14F-4D97-AF65-F5344CB8AC3E}">
        <p14:creationId xmlns:p14="http://schemas.microsoft.com/office/powerpoint/2010/main" val="2140748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FE67-8E7D-2986-202A-D389324248D6}"/>
              </a:ext>
            </a:extLst>
          </p:cNvPr>
          <p:cNvSpPr>
            <a:spLocks noGrp="1"/>
          </p:cNvSpPr>
          <p:nvPr>
            <p:ph type="title"/>
          </p:nvPr>
        </p:nvSpPr>
        <p:spPr/>
        <p:txBody>
          <a:bodyPr/>
          <a:lstStyle/>
          <a:p>
            <a:r>
              <a:rPr lang="en-IN" dirty="0"/>
              <a:t>Software Components</a:t>
            </a:r>
          </a:p>
        </p:txBody>
      </p:sp>
      <p:sp>
        <p:nvSpPr>
          <p:cNvPr id="3" name="Content Placeholder 2">
            <a:extLst>
              <a:ext uri="{FF2B5EF4-FFF2-40B4-BE49-F238E27FC236}">
                <a16:creationId xmlns:a16="http://schemas.microsoft.com/office/drawing/2014/main" id="{A31EF19A-DCF7-6595-0C4E-FBD0695887E7}"/>
              </a:ext>
            </a:extLst>
          </p:cNvPr>
          <p:cNvSpPr>
            <a:spLocks noGrp="1"/>
          </p:cNvSpPr>
          <p:nvPr>
            <p:ph idx="1"/>
          </p:nvPr>
        </p:nvSpPr>
        <p:spPr>
          <a:xfrm>
            <a:off x="778934" y="1347789"/>
            <a:ext cx="8596668" cy="3880773"/>
          </a:xfrm>
        </p:spPr>
        <p:txBody>
          <a:bodyPr>
            <a:normAutofit/>
          </a:bodyPr>
          <a:lstStyle/>
          <a:p>
            <a:pPr marL="0" indent="0">
              <a:buNone/>
            </a:pPr>
            <a:endParaRPr lang="en-IN" sz="2200" dirty="0"/>
          </a:p>
          <a:p>
            <a:r>
              <a:rPr lang="en-IN" sz="2200" dirty="0"/>
              <a:t>OpenCV</a:t>
            </a:r>
          </a:p>
          <a:p>
            <a:r>
              <a:rPr lang="en-IN" sz="2200" dirty="0"/>
              <a:t>YOLOv8</a:t>
            </a:r>
          </a:p>
          <a:p>
            <a:r>
              <a:rPr lang="en-IN" sz="2200" dirty="0"/>
              <a:t>Python</a:t>
            </a:r>
          </a:p>
        </p:txBody>
      </p:sp>
      <p:sp>
        <p:nvSpPr>
          <p:cNvPr id="4" name="Slide Number Placeholder 3">
            <a:extLst>
              <a:ext uri="{FF2B5EF4-FFF2-40B4-BE49-F238E27FC236}">
                <a16:creationId xmlns:a16="http://schemas.microsoft.com/office/drawing/2014/main" id="{51A28A7E-8A1F-1BE7-CFD3-96D710ACCF8D}"/>
              </a:ext>
            </a:extLst>
          </p:cNvPr>
          <p:cNvSpPr>
            <a:spLocks noGrp="1"/>
          </p:cNvSpPr>
          <p:nvPr>
            <p:ph type="sldNum" sz="quarter" idx="12"/>
          </p:nvPr>
        </p:nvSpPr>
        <p:spPr>
          <a:xfrm>
            <a:off x="9505063" y="6285202"/>
            <a:ext cx="683339" cy="365125"/>
          </a:xfrm>
        </p:spPr>
        <p:txBody>
          <a:bodyPr/>
          <a:lstStyle/>
          <a:p>
            <a:fld id="{FBD27BA9-5E5E-47A3-96A3-794AD83CF364}" type="slidenum">
              <a:rPr lang="en-IN" sz="1200" smtClean="0"/>
              <a:t>16</a:t>
            </a:fld>
            <a:endParaRPr lang="en-IN" sz="1200" dirty="0"/>
          </a:p>
        </p:txBody>
      </p:sp>
    </p:spTree>
    <p:extLst>
      <p:ext uri="{BB962C8B-B14F-4D97-AF65-F5344CB8AC3E}">
        <p14:creationId xmlns:p14="http://schemas.microsoft.com/office/powerpoint/2010/main" val="906796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908A6-05ED-6882-1984-F3F4083074DB}"/>
              </a:ext>
            </a:extLst>
          </p:cNvPr>
          <p:cNvSpPr>
            <a:spLocks noGrp="1"/>
          </p:cNvSpPr>
          <p:nvPr>
            <p:ph type="title"/>
          </p:nvPr>
        </p:nvSpPr>
        <p:spPr>
          <a:xfrm>
            <a:off x="677334" y="609600"/>
            <a:ext cx="9909386" cy="751840"/>
          </a:xfrm>
        </p:spPr>
        <p:txBody>
          <a:bodyPr/>
          <a:lstStyle/>
          <a:p>
            <a:r>
              <a:rPr lang="en-IN" dirty="0"/>
              <a:t>Proposed Block diagram</a:t>
            </a:r>
          </a:p>
        </p:txBody>
      </p:sp>
      <p:sp>
        <p:nvSpPr>
          <p:cNvPr id="4" name="Rectangle 3">
            <a:extLst>
              <a:ext uri="{FF2B5EF4-FFF2-40B4-BE49-F238E27FC236}">
                <a16:creationId xmlns:a16="http://schemas.microsoft.com/office/drawing/2014/main" id="{655F52F2-F7A2-A8E9-B6AE-E1F789A56446}"/>
              </a:ext>
            </a:extLst>
          </p:cNvPr>
          <p:cNvSpPr/>
          <p:nvPr/>
        </p:nvSpPr>
        <p:spPr>
          <a:xfrm>
            <a:off x="719282" y="1686560"/>
            <a:ext cx="3341139" cy="23063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2">
                  <a:lumMod val="60000"/>
                  <a:lumOff val="40000"/>
                </a:schemeClr>
              </a:solidFill>
            </a:endParaRPr>
          </a:p>
        </p:txBody>
      </p:sp>
      <p:sp>
        <p:nvSpPr>
          <p:cNvPr id="5" name="Rectangle 4">
            <a:extLst>
              <a:ext uri="{FF2B5EF4-FFF2-40B4-BE49-F238E27FC236}">
                <a16:creationId xmlns:a16="http://schemas.microsoft.com/office/drawing/2014/main" id="{65244FF9-0FB9-8BD9-90EB-34A3A07CFCE3}"/>
              </a:ext>
            </a:extLst>
          </p:cNvPr>
          <p:cNvSpPr/>
          <p:nvPr/>
        </p:nvSpPr>
        <p:spPr>
          <a:xfrm>
            <a:off x="817591" y="2290186"/>
            <a:ext cx="3144809" cy="1347093"/>
          </a:xfrm>
          <a:prstGeom prst="rect">
            <a:avLst/>
          </a:prstGeom>
          <a:solidFill>
            <a:schemeClr val="accent2">
              <a:lumMod val="20000"/>
              <a:lumOff val="80000"/>
            </a:schemeClr>
          </a:solidFill>
          <a:ln>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FAA443FC-FE9D-B2D6-E730-AD0129BF5A23}"/>
              </a:ext>
            </a:extLst>
          </p:cNvPr>
          <p:cNvSpPr/>
          <p:nvPr/>
        </p:nvSpPr>
        <p:spPr>
          <a:xfrm>
            <a:off x="4534362" y="1686560"/>
            <a:ext cx="2153920" cy="2306320"/>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B2293D96-DE36-E196-C2EE-3C467363BD3B}"/>
              </a:ext>
            </a:extLst>
          </p:cNvPr>
          <p:cNvSpPr/>
          <p:nvPr/>
        </p:nvSpPr>
        <p:spPr>
          <a:xfrm>
            <a:off x="7080942" y="1711086"/>
            <a:ext cx="2153919" cy="228179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A9B1B6B8-36B2-5A63-4EEA-FC753512999B}"/>
              </a:ext>
            </a:extLst>
          </p:cNvPr>
          <p:cNvSpPr/>
          <p:nvPr/>
        </p:nvSpPr>
        <p:spPr>
          <a:xfrm>
            <a:off x="9637684" y="1686560"/>
            <a:ext cx="2110564" cy="2281794"/>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8EB04A3-0E95-A523-B271-AF533922EB01}"/>
              </a:ext>
            </a:extLst>
          </p:cNvPr>
          <p:cNvSpPr/>
          <p:nvPr/>
        </p:nvSpPr>
        <p:spPr>
          <a:xfrm>
            <a:off x="10222807" y="4362714"/>
            <a:ext cx="1907078" cy="2423159"/>
          </a:xfrm>
          <a:prstGeom prst="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95D950B9-A6F3-8980-0BB2-965C1B806AF6}"/>
              </a:ext>
            </a:extLst>
          </p:cNvPr>
          <p:cNvSpPr/>
          <p:nvPr/>
        </p:nvSpPr>
        <p:spPr>
          <a:xfrm>
            <a:off x="7705445" y="4362715"/>
            <a:ext cx="2110564" cy="242315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FC9C039-0B40-6F2C-1181-9EBE367D2946}"/>
              </a:ext>
            </a:extLst>
          </p:cNvPr>
          <p:cNvSpPr/>
          <p:nvPr/>
        </p:nvSpPr>
        <p:spPr>
          <a:xfrm>
            <a:off x="5188083" y="4362716"/>
            <a:ext cx="2110564" cy="242315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59A7F623-7D50-BA5D-849A-3DC0BC88300F}"/>
              </a:ext>
            </a:extLst>
          </p:cNvPr>
          <p:cNvSpPr/>
          <p:nvPr/>
        </p:nvSpPr>
        <p:spPr>
          <a:xfrm>
            <a:off x="2941031" y="4362717"/>
            <a:ext cx="1879514" cy="2423159"/>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7909690-F691-9DE6-E164-223701D47924}"/>
              </a:ext>
            </a:extLst>
          </p:cNvPr>
          <p:cNvSpPr/>
          <p:nvPr/>
        </p:nvSpPr>
        <p:spPr>
          <a:xfrm>
            <a:off x="677334" y="4362718"/>
            <a:ext cx="1916891" cy="2423159"/>
          </a:xfrm>
          <a:prstGeom prst="rect">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00165780-A6F9-CC61-0EBC-236A7FDB2AD4}"/>
              </a:ext>
            </a:extLst>
          </p:cNvPr>
          <p:cNvSpPr txBox="1"/>
          <p:nvPr/>
        </p:nvSpPr>
        <p:spPr>
          <a:xfrm>
            <a:off x="817591" y="2261493"/>
            <a:ext cx="2123440" cy="369332"/>
          </a:xfrm>
          <a:prstGeom prst="rect">
            <a:avLst/>
          </a:prstGeom>
          <a:noFill/>
        </p:spPr>
        <p:txBody>
          <a:bodyPr wrap="square" rtlCol="0">
            <a:spAutoFit/>
          </a:bodyPr>
          <a:lstStyle/>
          <a:p>
            <a:r>
              <a:rPr lang="en-IN" dirty="0"/>
              <a:t>   </a:t>
            </a:r>
            <a:r>
              <a:rPr lang="en-IN" dirty="0" err="1"/>
              <a:t>Rasberry</a:t>
            </a:r>
            <a:r>
              <a:rPr lang="en-IN" dirty="0"/>
              <a:t> Pi</a:t>
            </a:r>
          </a:p>
        </p:txBody>
      </p:sp>
      <p:sp>
        <p:nvSpPr>
          <p:cNvPr id="22" name="TextBox 21">
            <a:extLst>
              <a:ext uri="{FF2B5EF4-FFF2-40B4-BE49-F238E27FC236}">
                <a16:creationId xmlns:a16="http://schemas.microsoft.com/office/drawing/2014/main" id="{9003ECDD-9C80-261E-DD1A-98FB01DE7C0A}"/>
              </a:ext>
            </a:extLst>
          </p:cNvPr>
          <p:cNvSpPr txBox="1"/>
          <p:nvPr/>
        </p:nvSpPr>
        <p:spPr>
          <a:xfrm>
            <a:off x="763791" y="2763411"/>
            <a:ext cx="3296630" cy="877163"/>
          </a:xfrm>
          <a:prstGeom prst="rect">
            <a:avLst/>
          </a:prstGeom>
          <a:noFill/>
        </p:spPr>
        <p:txBody>
          <a:bodyPr wrap="square" rtlCol="0">
            <a:spAutoFit/>
          </a:bodyPr>
          <a:lstStyle/>
          <a:p>
            <a:pPr marL="285750" indent="-285750">
              <a:buFont typeface="Arial" panose="020B0604020202020204" pitchFamily="34" charset="0"/>
              <a:buChar char="•"/>
            </a:pPr>
            <a:r>
              <a:rPr lang="en-IN" sz="1700" dirty="0"/>
              <a:t>Runs ROS </a:t>
            </a:r>
          </a:p>
          <a:p>
            <a:pPr marL="285750" indent="-285750">
              <a:buFont typeface="Arial" panose="020B0604020202020204" pitchFamily="34" charset="0"/>
              <a:buChar char="•"/>
            </a:pPr>
            <a:r>
              <a:rPr lang="en-IN" sz="1700" dirty="0"/>
              <a:t>Executes movement commands</a:t>
            </a:r>
          </a:p>
        </p:txBody>
      </p:sp>
      <p:sp>
        <p:nvSpPr>
          <p:cNvPr id="23" name="TextBox 22">
            <a:extLst>
              <a:ext uri="{FF2B5EF4-FFF2-40B4-BE49-F238E27FC236}">
                <a16:creationId xmlns:a16="http://schemas.microsoft.com/office/drawing/2014/main" id="{9ADFE9C1-1FB1-005A-3BCC-2E2107868AB8}"/>
              </a:ext>
            </a:extLst>
          </p:cNvPr>
          <p:cNvSpPr txBox="1"/>
          <p:nvPr/>
        </p:nvSpPr>
        <p:spPr>
          <a:xfrm>
            <a:off x="4663440" y="2290186"/>
            <a:ext cx="1808480" cy="646331"/>
          </a:xfrm>
          <a:prstGeom prst="rect">
            <a:avLst/>
          </a:prstGeom>
          <a:noFill/>
        </p:spPr>
        <p:txBody>
          <a:bodyPr wrap="square" rtlCol="0">
            <a:spAutoFit/>
          </a:bodyPr>
          <a:lstStyle/>
          <a:p>
            <a:r>
              <a:rPr lang="en-IN" dirty="0"/>
              <a:t>Teleoperation Control </a:t>
            </a:r>
          </a:p>
        </p:txBody>
      </p:sp>
      <p:sp>
        <p:nvSpPr>
          <p:cNvPr id="24" name="TextBox 23">
            <a:extLst>
              <a:ext uri="{FF2B5EF4-FFF2-40B4-BE49-F238E27FC236}">
                <a16:creationId xmlns:a16="http://schemas.microsoft.com/office/drawing/2014/main" id="{8DA2F565-51F9-15E7-64E7-B17366EF8D6C}"/>
              </a:ext>
            </a:extLst>
          </p:cNvPr>
          <p:cNvSpPr txBox="1"/>
          <p:nvPr/>
        </p:nvSpPr>
        <p:spPr>
          <a:xfrm>
            <a:off x="7162223" y="2290186"/>
            <a:ext cx="1869152" cy="923330"/>
          </a:xfrm>
          <a:prstGeom prst="rect">
            <a:avLst/>
          </a:prstGeom>
          <a:noFill/>
        </p:spPr>
        <p:txBody>
          <a:bodyPr wrap="square" rtlCol="0">
            <a:spAutoFit/>
          </a:bodyPr>
          <a:lstStyle/>
          <a:p>
            <a:r>
              <a:rPr lang="en-US" dirty="0"/>
              <a:t>ESP32 Cameras (2 units for stereo vision)</a:t>
            </a:r>
            <a:endParaRPr lang="en-IN" dirty="0"/>
          </a:p>
        </p:txBody>
      </p:sp>
      <p:sp>
        <p:nvSpPr>
          <p:cNvPr id="25" name="TextBox 24">
            <a:extLst>
              <a:ext uri="{FF2B5EF4-FFF2-40B4-BE49-F238E27FC236}">
                <a16:creationId xmlns:a16="http://schemas.microsoft.com/office/drawing/2014/main" id="{D32B8E5B-D128-4CB7-D6BA-BF894A1C85CA}"/>
              </a:ext>
            </a:extLst>
          </p:cNvPr>
          <p:cNvSpPr txBox="1"/>
          <p:nvPr/>
        </p:nvSpPr>
        <p:spPr>
          <a:xfrm>
            <a:off x="9637684" y="2290187"/>
            <a:ext cx="2036156" cy="923329"/>
          </a:xfrm>
          <a:prstGeom prst="rect">
            <a:avLst/>
          </a:prstGeom>
          <a:noFill/>
        </p:spPr>
        <p:txBody>
          <a:bodyPr wrap="square" rtlCol="0">
            <a:spAutoFit/>
          </a:bodyPr>
          <a:lstStyle/>
          <a:p>
            <a:r>
              <a:rPr lang="en-IN" dirty="0"/>
              <a:t>Image capture</a:t>
            </a:r>
            <a:br>
              <a:rPr lang="en-IN" dirty="0"/>
            </a:br>
            <a:r>
              <a:rPr lang="en-IN" dirty="0"/>
              <a:t>(capture stereo images)</a:t>
            </a:r>
          </a:p>
        </p:txBody>
      </p:sp>
      <p:sp>
        <p:nvSpPr>
          <p:cNvPr id="26" name="TextBox 25">
            <a:extLst>
              <a:ext uri="{FF2B5EF4-FFF2-40B4-BE49-F238E27FC236}">
                <a16:creationId xmlns:a16="http://schemas.microsoft.com/office/drawing/2014/main" id="{A16F0D04-09DD-3762-0CC2-6AD5896BA413}"/>
              </a:ext>
            </a:extLst>
          </p:cNvPr>
          <p:cNvSpPr txBox="1"/>
          <p:nvPr/>
        </p:nvSpPr>
        <p:spPr>
          <a:xfrm>
            <a:off x="10349604" y="4826000"/>
            <a:ext cx="1830582" cy="1477328"/>
          </a:xfrm>
          <a:prstGeom prst="rect">
            <a:avLst/>
          </a:prstGeom>
          <a:noFill/>
        </p:spPr>
        <p:txBody>
          <a:bodyPr wrap="square" rtlCol="0">
            <a:spAutoFit/>
          </a:bodyPr>
          <a:lstStyle/>
          <a:p>
            <a:r>
              <a:rPr lang="en-US" dirty="0"/>
              <a:t>Image Processing   (OpenCV for camera calibration) </a:t>
            </a:r>
            <a:endParaRPr lang="en-IN" dirty="0"/>
          </a:p>
        </p:txBody>
      </p:sp>
      <p:sp>
        <p:nvSpPr>
          <p:cNvPr id="30" name="TextBox 29">
            <a:extLst>
              <a:ext uri="{FF2B5EF4-FFF2-40B4-BE49-F238E27FC236}">
                <a16:creationId xmlns:a16="http://schemas.microsoft.com/office/drawing/2014/main" id="{98846663-6C04-693E-A2CE-973F7B02C89A}"/>
              </a:ext>
            </a:extLst>
          </p:cNvPr>
          <p:cNvSpPr txBox="1"/>
          <p:nvPr/>
        </p:nvSpPr>
        <p:spPr>
          <a:xfrm>
            <a:off x="7755642" y="4877358"/>
            <a:ext cx="1977638" cy="923330"/>
          </a:xfrm>
          <a:prstGeom prst="rect">
            <a:avLst/>
          </a:prstGeom>
          <a:noFill/>
        </p:spPr>
        <p:txBody>
          <a:bodyPr wrap="square" rtlCol="0">
            <a:spAutoFit/>
          </a:bodyPr>
          <a:lstStyle/>
          <a:p>
            <a:r>
              <a:rPr lang="en-IN" dirty="0"/>
              <a:t>Object Detection  (YOLOv8 Algorithm) </a:t>
            </a:r>
          </a:p>
        </p:txBody>
      </p:sp>
      <p:sp>
        <p:nvSpPr>
          <p:cNvPr id="31" name="TextBox 30">
            <a:extLst>
              <a:ext uri="{FF2B5EF4-FFF2-40B4-BE49-F238E27FC236}">
                <a16:creationId xmlns:a16="http://schemas.microsoft.com/office/drawing/2014/main" id="{44812335-D6AC-7F16-3A5F-18C2A4F9C55D}"/>
              </a:ext>
            </a:extLst>
          </p:cNvPr>
          <p:cNvSpPr txBox="1"/>
          <p:nvPr/>
        </p:nvSpPr>
        <p:spPr>
          <a:xfrm>
            <a:off x="5227343" y="4754880"/>
            <a:ext cx="2021107" cy="1200329"/>
          </a:xfrm>
          <a:prstGeom prst="rect">
            <a:avLst/>
          </a:prstGeom>
          <a:noFill/>
        </p:spPr>
        <p:txBody>
          <a:bodyPr wrap="square" rtlCol="0">
            <a:spAutoFit/>
          </a:bodyPr>
          <a:lstStyle/>
          <a:p>
            <a:r>
              <a:rPr lang="en-US" dirty="0"/>
              <a:t>Freshness Detection Module  (Classifies fresh or rotten)</a:t>
            </a:r>
            <a:endParaRPr lang="en-IN" dirty="0"/>
          </a:p>
        </p:txBody>
      </p:sp>
      <p:sp>
        <p:nvSpPr>
          <p:cNvPr id="32" name="TextBox 31">
            <a:extLst>
              <a:ext uri="{FF2B5EF4-FFF2-40B4-BE49-F238E27FC236}">
                <a16:creationId xmlns:a16="http://schemas.microsoft.com/office/drawing/2014/main" id="{D92C2BF1-B0C0-6295-7619-BC9CA84B13E0}"/>
              </a:ext>
            </a:extLst>
          </p:cNvPr>
          <p:cNvSpPr txBox="1"/>
          <p:nvPr/>
        </p:nvSpPr>
        <p:spPr>
          <a:xfrm>
            <a:off x="3119120" y="4826000"/>
            <a:ext cx="1574732" cy="1477328"/>
          </a:xfrm>
          <a:prstGeom prst="rect">
            <a:avLst/>
          </a:prstGeom>
          <a:noFill/>
        </p:spPr>
        <p:txBody>
          <a:bodyPr wrap="square" rtlCol="0">
            <a:spAutoFit/>
          </a:bodyPr>
          <a:lstStyle/>
          <a:p>
            <a:r>
              <a:rPr lang="en-US" dirty="0"/>
              <a:t>Depth Calculation  (Using disparity information)</a:t>
            </a:r>
            <a:endParaRPr lang="en-IN" dirty="0"/>
          </a:p>
        </p:txBody>
      </p:sp>
      <p:sp>
        <p:nvSpPr>
          <p:cNvPr id="33" name="TextBox 32">
            <a:extLst>
              <a:ext uri="{FF2B5EF4-FFF2-40B4-BE49-F238E27FC236}">
                <a16:creationId xmlns:a16="http://schemas.microsoft.com/office/drawing/2014/main" id="{098B76DC-BD78-5BD6-A78D-FB6E5A4EA41B}"/>
              </a:ext>
            </a:extLst>
          </p:cNvPr>
          <p:cNvSpPr txBox="1"/>
          <p:nvPr/>
        </p:nvSpPr>
        <p:spPr>
          <a:xfrm>
            <a:off x="773814" y="4893379"/>
            <a:ext cx="1809702" cy="1200329"/>
          </a:xfrm>
          <a:prstGeom prst="rect">
            <a:avLst/>
          </a:prstGeom>
          <a:noFill/>
        </p:spPr>
        <p:txBody>
          <a:bodyPr wrap="square" rtlCol="0">
            <a:spAutoFit/>
          </a:bodyPr>
          <a:lstStyle/>
          <a:p>
            <a:r>
              <a:rPr lang="en-US" dirty="0"/>
              <a:t>Result Display  (Shows freshness and depth info)</a:t>
            </a:r>
            <a:endParaRPr lang="en-IN" dirty="0"/>
          </a:p>
        </p:txBody>
      </p:sp>
      <p:sp>
        <p:nvSpPr>
          <p:cNvPr id="34" name="TextBox 33">
            <a:extLst>
              <a:ext uri="{FF2B5EF4-FFF2-40B4-BE49-F238E27FC236}">
                <a16:creationId xmlns:a16="http://schemas.microsoft.com/office/drawing/2014/main" id="{BBF2B272-8BBA-D7B6-5A33-81AEDC345AFA}"/>
              </a:ext>
            </a:extLst>
          </p:cNvPr>
          <p:cNvSpPr txBox="1"/>
          <p:nvPr/>
        </p:nvSpPr>
        <p:spPr>
          <a:xfrm>
            <a:off x="955040" y="1849120"/>
            <a:ext cx="2164080" cy="369332"/>
          </a:xfrm>
          <a:prstGeom prst="rect">
            <a:avLst/>
          </a:prstGeom>
          <a:noFill/>
        </p:spPr>
        <p:txBody>
          <a:bodyPr wrap="square" rtlCol="0">
            <a:spAutoFit/>
          </a:bodyPr>
          <a:lstStyle/>
          <a:p>
            <a:r>
              <a:rPr lang="en-IN" dirty="0"/>
              <a:t>Mobile Robot</a:t>
            </a:r>
          </a:p>
        </p:txBody>
      </p:sp>
      <p:sp>
        <p:nvSpPr>
          <p:cNvPr id="37" name="Arrow: Right 36">
            <a:extLst>
              <a:ext uri="{FF2B5EF4-FFF2-40B4-BE49-F238E27FC236}">
                <a16:creationId xmlns:a16="http://schemas.microsoft.com/office/drawing/2014/main" id="{6EFB3DD0-82D8-9389-C01C-4B5C6C14BF54}"/>
              </a:ext>
            </a:extLst>
          </p:cNvPr>
          <p:cNvSpPr/>
          <p:nvPr/>
        </p:nvSpPr>
        <p:spPr>
          <a:xfrm>
            <a:off x="4060421" y="2630825"/>
            <a:ext cx="473941" cy="305692"/>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id="{EF8B1D3F-4338-218A-C781-77FD2F349741}"/>
              </a:ext>
            </a:extLst>
          </p:cNvPr>
          <p:cNvSpPr/>
          <p:nvPr/>
        </p:nvSpPr>
        <p:spPr>
          <a:xfrm>
            <a:off x="6678119" y="2717680"/>
            <a:ext cx="396820" cy="305692"/>
          </a:xfrm>
          <a:prstGeom prst="righ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id="{A8AFDFD1-043D-7B55-774D-004113C2322C}"/>
              </a:ext>
            </a:extLst>
          </p:cNvPr>
          <p:cNvSpPr/>
          <p:nvPr/>
        </p:nvSpPr>
        <p:spPr>
          <a:xfrm>
            <a:off x="9234861" y="2763411"/>
            <a:ext cx="402823" cy="355709"/>
          </a:xfrm>
          <a:prstGeom prst="rightArrow">
            <a:avLst/>
          </a:prstGeom>
          <a:solidFill>
            <a:schemeClr val="accent2">
              <a:lumMod val="20000"/>
              <a:lumOff val="80000"/>
            </a:schemeClr>
          </a:solidFill>
          <a:ln>
            <a:solidFill>
              <a:schemeClr val="tx1">
                <a:lumMod val="95000"/>
                <a:lumOff val="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0" name="Arrow: Down 39">
            <a:extLst>
              <a:ext uri="{FF2B5EF4-FFF2-40B4-BE49-F238E27FC236}">
                <a16:creationId xmlns:a16="http://schemas.microsoft.com/office/drawing/2014/main" id="{4137D0C1-6DE7-F3C9-1BA9-FFDF01223B6C}"/>
              </a:ext>
            </a:extLst>
          </p:cNvPr>
          <p:cNvSpPr/>
          <p:nvPr/>
        </p:nvSpPr>
        <p:spPr>
          <a:xfrm>
            <a:off x="10768100" y="3963740"/>
            <a:ext cx="387580" cy="396780"/>
          </a:xfrm>
          <a:prstGeom prst="down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Arrow: Left 40">
            <a:extLst>
              <a:ext uri="{FF2B5EF4-FFF2-40B4-BE49-F238E27FC236}">
                <a16:creationId xmlns:a16="http://schemas.microsoft.com/office/drawing/2014/main" id="{D5DC9636-DDE5-4634-796B-B13276AB8E8C}"/>
              </a:ext>
            </a:extLst>
          </p:cNvPr>
          <p:cNvSpPr/>
          <p:nvPr/>
        </p:nvSpPr>
        <p:spPr>
          <a:xfrm>
            <a:off x="9816009" y="5506720"/>
            <a:ext cx="406798" cy="325120"/>
          </a:xfrm>
          <a:prstGeom prst="lef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Arrow: Left 42">
            <a:extLst>
              <a:ext uri="{FF2B5EF4-FFF2-40B4-BE49-F238E27FC236}">
                <a16:creationId xmlns:a16="http://schemas.microsoft.com/office/drawing/2014/main" id="{B964FC09-1A73-23A7-E106-85145BF256C6}"/>
              </a:ext>
            </a:extLst>
          </p:cNvPr>
          <p:cNvSpPr/>
          <p:nvPr/>
        </p:nvSpPr>
        <p:spPr>
          <a:xfrm>
            <a:off x="7298647" y="5493544"/>
            <a:ext cx="406798" cy="338296"/>
          </a:xfrm>
          <a:prstGeom prst="lef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Arrow: Left 43">
            <a:extLst>
              <a:ext uri="{FF2B5EF4-FFF2-40B4-BE49-F238E27FC236}">
                <a16:creationId xmlns:a16="http://schemas.microsoft.com/office/drawing/2014/main" id="{10911630-AB72-095A-F063-D13F68B0710E}"/>
              </a:ext>
            </a:extLst>
          </p:cNvPr>
          <p:cNvSpPr/>
          <p:nvPr/>
        </p:nvSpPr>
        <p:spPr>
          <a:xfrm>
            <a:off x="4820545" y="5493544"/>
            <a:ext cx="367538" cy="338296"/>
          </a:xfrm>
          <a:prstGeom prst="leftArrow">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Left 45">
            <a:extLst>
              <a:ext uri="{FF2B5EF4-FFF2-40B4-BE49-F238E27FC236}">
                <a16:creationId xmlns:a16="http://schemas.microsoft.com/office/drawing/2014/main" id="{5934F962-B9A0-E048-7C05-E71204242E1F}"/>
              </a:ext>
            </a:extLst>
          </p:cNvPr>
          <p:cNvSpPr/>
          <p:nvPr/>
        </p:nvSpPr>
        <p:spPr>
          <a:xfrm>
            <a:off x="2584413" y="5432703"/>
            <a:ext cx="331222" cy="297537"/>
          </a:xfrm>
          <a:prstGeom prst="leftArrow">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Slide Number Placeholder 46">
            <a:extLst>
              <a:ext uri="{FF2B5EF4-FFF2-40B4-BE49-F238E27FC236}">
                <a16:creationId xmlns:a16="http://schemas.microsoft.com/office/drawing/2014/main" id="{5A1492F0-D566-A429-E83D-B0FB93ADA292}"/>
              </a:ext>
            </a:extLst>
          </p:cNvPr>
          <p:cNvSpPr>
            <a:spLocks noGrp="1"/>
          </p:cNvSpPr>
          <p:nvPr>
            <p:ph type="sldNum" sz="quarter" idx="12"/>
          </p:nvPr>
        </p:nvSpPr>
        <p:spPr>
          <a:xfrm>
            <a:off x="9412775" y="6303328"/>
            <a:ext cx="683339" cy="365125"/>
          </a:xfrm>
        </p:spPr>
        <p:txBody>
          <a:bodyPr/>
          <a:lstStyle/>
          <a:p>
            <a:fld id="{FBD27BA9-5E5E-47A3-96A3-794AD83CF364}" type="slidenum">
              <a:rPr lang="en-IN" sz="1200" smtClean="0"/>
              <a:t>17</a:t>
            </a:fld>
            <a:endParaRPr lang="en-IN" sz="1200" dirty="0"/>
          </a:p>
        </p:txBody>
      </p:sp>
      <p:cxnSp>
        <p:nvCxnSpPr>
          <p:cNvPr id="49" name="Straight Connector 48">
            <a:extLst>
              <a:ext uri="{FF2B5EF4-FFF2-40B4-BE49-F238E27FC236}">
                <a16:creationId xmlns:a16="http://schemas.microsoft.com/office/drawing/2014/main" id="{E49E432C-1DCA-9B2F-DD64-2F90174B1E98}"/>
              </a:ext>
            </a:extLst>
          </p:cNvPr>
          <p:cNvCxnSpPr>
            <a:cxnSpLocks/>
          </p:cNvCxnSpPr>
          <p:nvPr/>
        </p:nvCxnSpPr>
        <p:spPr>
          <a:xfrm flipV="1">
            <a:off x="817591" y="2793385"/>
            <a:ext cx="3113752" cy="848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6684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1ED2-4748-A88F-513E-21104022678A}"/>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24E943D1-0B32-F2C4-CAFE-BF92CB1A0B47}"/>
              </a:ext>
            </a:extLst>
          </p:cNvPr>
          <p:cNvSpPr>
            <a:spLocks noGrp="1"/>
          </p:cNvSpPr>
          <p:nvPr>
            <p:ph idx="1"/>
          </p:nvPr>
        </p:nvSpPr>
        <p:spPr>
          <a:xfrm>
            <a:off x="677334" y="1825309"/>
            <a:ext cx="11291146" cy="4890451"/>
          </a:xfrm>
        </p:spPr>
        <p:txBody>
          <a:bodyPr>
            <a:normAutofit/>
          </a:bodyPr>
          <a:lstStyle/>
          <a:p>
            <a:pPr>
              <a:buFont typeface="Wingdings" panose="05000000000000000000" pitchFamily="2" charset="2"/>
              <a:buChar char="Ø"/>
            </a:pPr>
            <a:r>
              <a:rPr lang="en-US" sz="2600" b="1" dirty="0"/>
              <a:t>Object detection</a:t>
            </a:r>
          </a:p>
          <a:p>
            <a:pPr>
              <a:buFont typeface="Wingdings" panose="05000000000000000000" pitchFamily="2" charset="2"/>
              <a:buChar char="§"/>
            </a:pPr>
            <a:r>
              <a:rPr lang="en-US" sz="2200" dirty="0"/>
              <a:t>Detecting apple freshness using YOLOv8 involves </a:t>
            </a:r>
          </a:p>
          <a:p>
            <a:pPr>
              <a:buFont typeface="Arial" panose="020B0604020202020204" pitchFamily="34" charset="0"/>
              <a:buChar char="•"/>
            </a:pPr>
            <a:r>
              <a:rPr lang="en-US" sz="2200" dirty="0"/>
              <a:t>Training the model with a dataset containing images of apples at different freshness stages </a:t>
            </a:r>
          </a:p>
          <a:p>
            <a:pPr>
              <a:buFont typeface="Arial" panose="020B0604020202020204" pitchFamily="34" charset="0"/>
              <a:buChar char="•"/>
            </a:pPr>
            <a:r>
              <a:rPr lang="en-US" sz="2200" dirty="0"/>
              <a:t>Using the trained model detecting the freshness of apples in real time.</a:t>
            </a:r>
          </a:p>
          <a:p>
            <a:pPr>
              <a:buFont typeface="Wingdings" panose="05000000000000000000" pitchFamily="2" charset="2"/>
              <a:buChar char="q"/>
            </a:pPr>
            <a:r>
              <a:rPr lang="en-US" sz="2200" dirty="0"/>
              <a:t>Steps</a:t>
            </a:r>
          </a:p>
          <a:p>
            <a:pPr>
              <a:buFont typeface="Wingdings" panose="05000000000000000000" pitchFamily="2" charset="2"/>
              <a:buChar char="§"/>
            </a:pPr>
            <a:r>
              <a:rPr lang="en-US" sz="2200" dirty="0"/>
              <a:t>Dataset Collection</a:t>
            </a:r>
          </a:p>
          <a:p>
            <a:pPr>
              <a:buFont typeface="Wingdings" panose="05000000000000000000" pitchFamily="2" charset="2"/>
              <a:buChar char="§"/>
            </a:pPr>
            <a:r>
              <a:rPr lang="en-US" sz="2200" dirty="0"/>
              <a:t>Annotation</a:t>
            </a:r>
          </a:p>
          <a:p>
            <a:pPr>
              <a:buFont typeface="Wingdings" panose="05000000000000000000" pitchFamily="2" charset="2"/>
              <a:buChar char="§"/>
            </a:pPr>
            <a:r>
              <a:rPr lang="en-US" sz="2200" dirty="0"/>
              <a:t>Data Split: Divide the dataset into training, validation, and testing sets.</a:t>
            </a:r>
          </a:p>
          <a:p>
            <a:pPr>
              <a:buFont typeface="Wingdings" panose="05000000000000000000" pitchFamily="2" charset="2"/>
              <a:buChar char="§"/>
            </a:pPr>
            <a:endParaRPr lang="en-US" sz="2000" dirty="0"/>
          </a:p>
          <a:p>
            <a:pPr>
              <a:buFont typeface="Wingdings" panose="05000000000000000000" pitchFamily="2" charset="2"/>
              <a:buChar char="q"/>
            </a:pPr>
            <a:endParaRPr lang="en-IN" sz="2000" dirty="0"/>
          </a:p>
          <a:p>
            <a:endParaRPr lang="en-IN" dirty="0"/>
          </a:p>
        </p:txBody>
      </p:sp>
      <p:sp>
        <p:nvSpPr>
          <p:cNvPr id="4" name="Slide Number Placeholder 3">
            <a:extLst>
              <a:ext uri="{FF2B5EF4-FFF2-40B4-BE49-F238E27FC236}">
                <a16:creationId xmlns:a16="http://schemas.microsoft.com/office/drawing/2014/main" id="{E39365B8-6C8A-3D02-ECAE-A3E36B7D98DE}"/>
              </a:ext>
            </a:extLst>
          </p:cNvPr>
          <p:cNvSpPr>
            <a:spLocks noGrp="1"/>
          </p:cNvSpPr>
          <p:nvPr>
            <p:ph type="sldNum" sz="quarter" idx="12"/>
          </p:nvPr>
        </p:nvSpPr>
        <p:spPr>
          <a:xfrm>
            <a:off x="9484743" y="6350635"/>
            <a:ext cx="683339" cy="365125"/>
          </a:xfrm>
        </p:spPr>
        <p:txBody>
          <a:bodyPr/>
          <a:lstStyle/>
          <a:p>
            <a:fld id="{FBD27BA9-5E5E-47A3-96A3-794AD83CF364}" type="slidenum">
              <a:rPr lang="en-IN" sz="1200" smtClean="0"/>
              <a:t>18</a:t>
            </a:fld>
            <a:endParaRPr lang="en-IN" sz="1200" dirty="0"/>
          </a:p>
        </p:txBody>
      </p:sp>
    </p:spTree>
    <p:extLst>
      <p:ext uri="{BB962C8B-B14F-4D97-AF65-F5344CB8AC3E}">
        <p14:creationId xmlns:p14="http://schemas.microsoft.com/office/powerpoint/2010/main" val="352365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84221-45CC-B880-8160-B4B88910EA0A}"/>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62216AD7-6F83-6454-B539-8EB865C7C74A}"/>
              </a:ext>
            </a:extLst>
          </p:cNvPr>
          <p:cNvSpPr>
            <a:spLocks noGrp="1"/>
          </p:cNvSpPr>
          <p:nvPr>
            <p:ph idx="1"/>
          </p:nvPr>
        </p:nvSpPr>
        <p:spPr>
          <a:xfrm>
            <a:off x="677334" y="1601789"/>
            <a:ext cx="9299786" cy="4148771"/>
          </a:xfrm>
        </p:spPr>
        <p:txBody>
          <a:bodyPr/>
          <a:lstStyle/>
          <a:p>
            <a:pPr>
              <a:buFont typeface="Wingdings" panose="05000000000000000000" pitchFamily="2" charset="2"/>
              <a:buChar char="Ø"/>
            </a:pPr>
            <a:r>
              <a:rPr lang="en-US" sz="2200" dirty="0"/>
              <a:t>Training the Model</a:t>
            </a:r>
          </a:p>
          <a:p>
            <a:pPr>
              <a:buFont typeface="Wingdings" panose="05000000000000000000" pitchFamily="2" charset="2"/>
              <a:buChar char="Ø"/>
            </a:pPr>
            <a:r>
              <a:rPr lang="en-US" sz="2200" dirty="0"/>
              <a:t>Model Evaluation: To ensure it can accurately detect apple freshness.</a:t>
            </a:r>
          </a:p>
          <a:p>
            <a:pPr>
              <a:buFont typeface="Wingdings" panose="05000000000000000000" pitchFamily="2" charset="2"/>
              <a:buChar char="Ø"/>
            </a:pPr>
            <a:r>
              <a:rPr lang="en-US" sz="2200" dirty="0"/>
              <a:t>Testing: Use the trained model to check performance on new images containing apples or real time detection of apples</a:t>
            </a:r>
          </a:p>
          <a:p>
            <a:pPr>
              <a:buFont typeface="Wingdings" panose="05000000000000000000" pitchFamily="2" charset="2"/>
              <a:buChar char="Ø"/>
            </a:pPr>
            <a:r>
              <a:rPr lang="en-US" sz="2200" dirty="0"/>
              <a:t>This same methods also used for detecting apple ripeness</a:t>
            </a:r>
            <a:endParaRPr lang="en-IN" sz="2200" dirty="0"/>
          </a:p>
          <a:p>
            <a:endParaRPr lang="en-IN" dirty="0"/>
          </a:p>
        </p:txBody>
      </p:sp>
      <p:sp>
        <p:nvSpPr>
          <p:cNvPr id="4" name="Slide Number Placeholder 3">
            <a:extLst>
              <a:ext uri="{FF2B5EF4-FFF2-40B4-BE49-F238E27FC236}">
                <a16:creationId xmlns:a16="http://schemas.microsoft.com/office/drawing/2014/main" id="{2351D113-D6A0-7807-DE49-EC7FD32EFAFC}"/>
              </a:ext>
            </a:extLst>
          </p:cNvPr>
          <p:cNvSpPr>
            <a:spLocks noGrp="1"/>
          </p:cNvSpPr>
          <p:nvPr>
            <p:ph type="sldNum" sz="quarter" idx="12"/>
          </p:nvPr>
        </p:nvSpPr>
        <p:spPr>
          <a:xfrm>
            <a:off x="9484743" y="6366482"/>
            <a:ext cx="683339" cy="365125"/>
          </a:xfrm>
        </p:spPr>
        <p:txBody>
          <a:bodyPr/>
          <a:lstStyle/>
          <a:p>
            <a:fld id="{FBD27BA9-5E5E-47A3-96A3-794AD83CF364}" type="slidenum">
              <a:rPr lang="en-IN" sz="1200" smtClean="0"/>
              <a:t>19</a:t>
            </a:fld>
            <a:endParaRPr lang="en-IN" sz="1200" dirty="0"/>
          </a:p>
        </p:txBody>
      </p:sp>
    </p:spTree>
    <p:extLst>
      <p:ext uri="{BB962C8B-B14F-4D97-AF65-F5344CB8AC3E}">
        <p14:creationId xmlns:p14="http://schemas.microsoft.com/office/powerpoint/2010/main" val="215323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E357-79D1-0668-CB7B-17C6DEEAE6D5}"/>
              </a:ext>
            </a:extLst>
          </p:cNvPr>
          <p:cNvSpPr>
            <a:spLocks noGrp="1"/>
          </p:cNvSpPr>
          <p:nvPr>
            <p:ph type="title"/>
          </p:nvPr>
        </p:nvSpPr>
        <p:spPr/>
        <p:txBody>
          <a:bodyPr/>
          <a:lstStyle/>
          <a:p>
            <a:r>
              <a:rPr lang="en-IN" dirty="0"/>
              <a:t>contents</a:t>
            </a:r>
          </a:p>
        </p:txBody>
      </p:sp>
      <p:sp>
        <p:nvSpPr>
          <p:cNvPr id="3" name="Content Placeholder 2">
            <a:extLst>
              <a:ext uri="{FF2B5EF4-FFF2-40B4-BE49-F238E27FC236}">
                <a16:creationId xmlns:a16="http://schemas.microsoft.com/office/drawing/2014/main" id="{16BA2230-C42F-65D4-8439-87136C153B8B}"/>
              </a:ext>
            </a:extLst>
          </p:cNvPr>
          <p:cNvSpPr>
            <a:spLocks noGrp="1"/>
          </p:cNvSpPr>
          <p:nvPr>
            <p:ph idx="1"/>
          </p:nvPr>
        </p:nvSpPr>
        <p:spPr>
          <a:xfrm>
            <a:off x="677334" y="1672909"/>
            <a:ext cx="8596668" cy="3880773"/>
          </a:xfrm>
        </p:spPr>
        <p:txBody>
          <a:bodyPr>
            <a:normAutofit lnSpcReduction="10000"/>
          </a:bodyPr>
          <a:lstStyle/>
          <a:p>
            <a:r>
              <a:rPr lang="en-IN" sz="2200" dirty="0"/>
              <a:t>Introduction</a:t>
            </a:r>
          </a:p>
          <a:p>
            <a:r>
              <a:rPr lang="en-IN" sz="2200" dirty="0"/>
              <a:t>Literature review</a:t>
            </a:r>
          </a:p>
          <a:p>
            <a:r>
              <a:rPr lang="en-IN" sz="2200" dirty="0"/>
              <a:t>Research gap</a:t>
            </a:r>
          </a:p>
          <a:p>
            <a:r>
              <a:rPr lang="en-IN" sz="2200" dirty="0"/>
              <a:t>Objectives</a:t>
            </a:r>
          </a:p>
          <a:p>
            <a:r>
              <a:rPr lang="en-IN" sz="2200" dirty="0"/>
              <a:t>Hardware components</a:t>
            </a:r>
          </a:p>
          <a:p>
            <a:r>
              <a:rPr lang="en-IN" sz="2200" dirty="0"/>
              <a:t>Software components</a:t>
            </a:r>
          </a:p>
          <a:p>
            <a:r>
              <a:rPr lang="en-IN" sz="2200" dirty="0"/>
              <a:t>Methodology</a:t>
            </a:r>
          </a:p>
          <a:p>
            <a:r>
              <a:rPr lang="en-IN" sz="2200" dirty="0"/>
              <a:t>Timeline</a:t>
            </a:r>
          </a:p>
          <a:p>
            <a:r>
              <a:rPr lang="en-IN" sz="2200" dirty="0"/>
              <a:t>References</a:t>
            </a:r>
          </a:p>
          <a:p>
            <a:endParaRPr lang="en-IN" sz="2000" dirty="0"/>
          </a:p>
          <a:p>
            <a:endParaRPr lang="en-IN" dirty="0"/>
          </a:p>
        </p:txBody>
      </p:sp>
      <p:sp>
        <p:nvSpPr>
          <p:cNvPr id="4" name="Slide Number Placeholder 3">
            <a:extLst>
              <a:ext uri="{FF2B5EF4-FFF2-40B4-BE49-F238E27FC236}">
                <a16:creationId xmlns:a16="http://schemas.microsoft.com/office/drawing/2014/main" id="{0EE5E278-E999-CD67-1889-08E5C5026A3E}"/>
              </a:ext>
            </a:extLst>
          </p:cNvPr>
          <p:cNvSpPr>
            <a:spLocks noGrp="1"/>
          </p:cNvSpPr>
          <p:nvPr>
            <p:ph type="sldNum" sz="quarter" idx="12"/>
          </p:nvPr>
        </p:nvSpPr>
        <p:spPr>
          <a:xfrm>
            <a:off x="9464423" y="6350635"/>
            <a:ext cx="683339" cy="365125"/>
          </a:xfrm>
        </p:spPr>
        <p:txBody>
          <a:bodyPr/>
          <a:lstStyle/>
          <a:p>
            <a:fld id="{FBD27BA9-5E5E-47A3-96A3-794AD83CF364}" type="slidenum">
              <a:rPr lang="en-IN" sz="1200" smtClean="0"/>
              <a:t>2</a:t>
            </a:fld>
            <a:endParaRPr lang="en-IN" sz="1200" dirty="0"/>
          </a:p>
        </p:txBody>
      </p:sp>
    </p:spTree>
    <p:extLst>
      <p:ext uri="{BB962C8B-B14F-4D97-AF65-F5344CB8AC3E}">
        <p14:creationId xmlns:p14="http://schemas.microsoft.com/office/powerpoint/2010/main" val="2348680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SP32 CAM WiFi Bluetooth Development Board with OV2640 Camera Module">
            <a:extLst>
              <a:ext uri="{FF2B5EF4-FFF2-40B4-BE49-F238E27FC236}">
                <a16:creationId xmlns:a16="http://schemas.microsoft.com/office/drawing/2014/main" id="{0DABFC28-80AB-C7E4-D097-D7D7190048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1" y="3830287"/>
            <a:ext cx="2672080" cy="267208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6C02984B-BD03-E745-3774-14D01D2D8E4C}"/>
              </a:ext>
            </a:extLst>
          </p:cNvPr>
          <p:cNvSpPr>
            <a:spLocks noGrp="1"/>
          </p:cNvSpPr>
          <p:nvPr>
            <p:ph type="title"/>
          </p:nvPr>
        </p:nvSpPr>
        <p:spPr/>
        <p:txBody>
          <a:bodyPr/>
          <a:lstStyle/>
          <a:p>
            <a:r>
              <a:rPr lang="en-IN" dirty="0"/>
              <a:t>Methodology</a:t>
            </a:r>
          </a:p>
        </p:txBody>
      </p:sp>
      <p:sp>
        <p:nvSpPr>
          <p:cNvPr id="5" name="TextBox 4">
            <a:extLst>
              <a:ext uri="{FF2B5EF4-FFF2-40B4-BE49-F238E27FC236}">
                <a16:creationId xmlns:a16="http://schemas.microsoft.com/office/drawing/2014/main" id="{66961399-EC3F-3F15-1069-10B3BDE729A8}"/>
              </a:ext>
            </a:extLst>
          </p:cNvPr>
          <p:cNvSpPr txBox="1"/>
          <p:nvPr/>
        </p:nvSpPr>
        <p:spPr>
          <a:xfrm>
            <a:off x="677334" y="1930400"/>
            <a:ext cx="6637866" cy="2431435"/>
          </a:xfrm>
          <a:prstGeom prst="rect">
            <a:avLst/>
          </a:prstGeom>
          <a:noFill/>
        </p:spPr>
        <p:txBody>
          <a:bodyPr wrap="square" rtlCol="0">
            <a:spAutoFit/>
          </a:bodyPr>
          <a:lstStyle/>
          <a:p>
            <a:pPr>
              <a:buFont typeface="Wingdings" panose="05000000000000000000" pitchFamily="2" charset="2"/>
              <a:buChar char="Ø"/>
            </a:pPr>
            <a:r>
              <a:rPr lang="en-US" sz="2400" b="1" dirty="0"/>
              <a:t>Stereo Camera Setup:</a:t>
            </a:r>
          </a:p>
          <a:p>
            <a:pPr marL="342900" indent="-342900">
              <a:buFont typeface="Wingdings" panose="05000000000000000000" pitchFamily="2" charset="2"/>
              <a:buChar char="§"/>
            </a:pPr>
            <a:r>
              <a:rPr lang="en-US" sz="2200" dirty="0"/>
              <a:t>Mount the two ESP32 cameras on the mobile robot with a fixed baseline distance.</a:t>
            </a:r>
          </a:p>
          <a:p>
            <a:endParaRPr lang="en-US" sz="2200" dirty="0"/>
          </a:p>
          <a:p>
            <a:pPr marL="342900" indent="-342900">
              <a:buFont typeface="Wingdings" panose="05000000000000000000" pitchFamily="2" charset="2"/>
              <a:buChar char="§"/>
            </a:pPr>
            <a:r>
              <a:rPr lang="en-US" sz="2200" dirty="0"/>
              <a:t>Calibrate the cameras for stereo vision to obtain depth information.</a:t>
            </a:r>
          </a:p>
          <a:p>
            <a:endParaRPr lang="en-IN" dirty="0"/>
          </a:p>
        </p:txBody>
      </p:sp>
      <p:pic>
        <p:nvPicPr>
          <p:cNvPr id="8" name="Picture 7">
            <a:extLst>
              <a:ext uri="{FF2B5EF4-FFF2-40B4-BE49-F238E27FC236}">
                <a16:creationId xmlns:a16="http://schemas.microsoft.com/office/drawing/2014/main" id="{F02D6184-B285-9F11-8422-2E3195731400}"/>
              </a:ext>
            </a:extLst>
          </p:cNvPr>
          <p:cNvPicPr>
            <a:picLocks noChangeAspect="1"/>
          </p:cNvPicPr>
          <p:nvPr/>
        </p:nvPicPr>
        <p:blipFill rotWithShape="1">
          <a:blip r:embed="rId3">
            <a:extLst>
              <a:ext uri="{28A0092B-C50C-407E-A947-70E740481C1C}">
                <a14:useLocalDpi xmlns:a14="http://schemas.microsoft.com/office/drawing/2010/main" val="0"/>
              </a:ext>
            </a:extLst>
          </a:blip>
          <a:srcRect l="9914" t="11207" r="16811" b="10633"/>
          <a:stretch/>
        </p:blipFill>
        <p:spPr>
          <a:xfrm>
            <a:off x="7436276" y="1698628"/>
            <a:ext cx="4609629" cy="3687703"/>
          </a:xfrm>
          <a:prstGeom prst="rect">
            <a:avLst/>
          </a:prstGeom>
        </p:spPr>
      </p:pic>
      <p:sp>
        <p:nvSpPr>
          <p:cNvPr id="2" name="Slide Number Placeholder 1">
            <a:extLst>
              <a:ext uri="{FF2B5EF4-FFF2-40B4-BE49-F238E27FC236}">
                <a16:creationId xmlns:a16="http://schemas.microsoft.com/office/drawing/2014/main" id="{F6AA39CD-2752-0392-C2A4-6C3DFEED5C9E}"/>
              </a:ext>
            </a:extLst>
          </p:cNvPr>
          <p:cNvSpPr>
            <a:spLocks noGrp="1"/>
          </p:cNvSpPr>
          <p:nvPr>
            <p:ph type="sldNum" sz="quarter" idx="12"/>
          </p:nvPr>
        </p:nvSpPr>
        <p:spPr>
          <a:xfrm>
            <a:off x="9515223" y="6319804"/>
            <a:ext cx="683339" cy="365125"/>
          </a:xfrm>
        </p:spPr>
        <p:txBody>
          <a:bodyPr/>
          <a:lstStyle/>
          <a:p>
            <a:fld id="{FBD27BA9-5E5E-47A3-96A3-794AD83CF364}" type="slidenum">
              <a:rPr lang="en-IN" sz="1200" smtClean="0"/>
              <a:t>20</a:t>
            </a:fld>
            <a:endParaRPr lang="en-IN" sz="1200"/>
          </a:p>
        </p:txBody>
      </p:sp>
      <p:sp>
        <p:nvSpPr>
          <p:cNvPr id="3" name="TextBox 2">
            <a:extLst>
              <a:ext uri="{FF2B5EF4-FFF2-40B4-BE49-F238E27FC236}">
                <a16:creationId xmlns:a16="http://schemas.microsoft.com/office/drawing/2014/main" id="{16D73D20-618C-CF13-9114-A60BB7388A1D}"/>
              </a:ext>
            </a:extLst>
          </p:cNvPr>
          <p:cNvSpPr txBox="1"/>
          <p:nvPr/>
        </p:nvSpPr>
        <p:spPr>
          <a:xfrm>
            <a:off x="1310640" y="6478508"/>
            <a:ext cx="1818640" cy="369332"/>
          </a:xfrm>
          <a:prstGeom prst="rect">
            <a:avLst/>
          </a:prstGeom>
          <a:noFill/>
        </p:spPr>
        <p:txBody>
          <a:bodyPr wrap="square" rtlCol="0">
            <a:spAutoFit/>
          </a:bodyPr>
          <a:lstStyle/>
          <a:p>
            <a:r>
              <a:rPr lang="en-IN" dirty="0"/>
              <a:t>Figure:1</a:t>
            </a:r>
          </a:p>
        </p:txBody>
      </p:sp>
      <p:sp>
        <p:nvSpPr>
          <p:cNvPr id="6" name="TextBox 5">
            <a:extLst>
              <a:ext uri="{FF2B5EF4-FFF2-40B4-BE49-F238E27FC236}">
                <a16:creationId xmlns:a16="http://schemas.microsoft.com/office/drawing/2014/main" id="{7839EF6D-0B6F-DD96-A83C-5CBC10CA251D}"/>
              </a:ext>
            </a:extLst>
          </p:cNvPr>
          <p:cNvSpPr txBox="1"/>
          <p:nvPr/>
        </p:nvSpPr>
        <p:spPr>
          <a:xfrm>
            <a:off x="9152465" y="5386331"/>
            <a:ext cx="2672080" cy="369332"/>
          </a:xfrm>
          <a:prstGeom prst="rect">
            <a:avLst/>
          </a:prstGeom>
          <a:noFill/>
        </p:spPr>
        <p:txBody>
          <a:bodyPr wrap="square" rtlCol="0">
            <a:spAutoFit/>
          </a:bodyPr>
          <a:lstStyle/>
          <a:p>
            <a:r>
              <a:rPr lang="en-IN" dirty="0"/>
              <a:t>Figure:2</a:t>
            </a:r>
          </a:p>
        </p:txBody>
      </p:sp>
    </p:spTree>
    <p:extLst>
      <p:ext uri="{BB962C8B-B14F-4D97-AF65-F5344CB8AC3E}">
        <p14:creationId xmlns:p14="http://schemas.microsoft.com/office/powerpoint/2010/main" val="1407676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93C95-38D0-8C15-401F-9C37E13CE238}"/>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C5E09D2F-F829-7C76-372A-AA7731813422}"/>
              </a:ext>
            </a:extLst>
          </p:cNvPr>
          <p:cNvSpPr>
            <a:spLocks noGrp="1"/>
          </p:cNvSpPr>
          <p:nvPr>
            <p:ph idx="1"/>
          </p:nvPr>
        </p:nvSpPr>
        <p:spPr>
          <a:xfrm>
            <a:off x="677334" y="1347789"/>
            <a:ext cx="10254826" cy="5063171"/>
          </a:xfrm>
        </p:spPr>
        <p:txBody>
          <a:bodyPr>
            <a:noAutofit/>
          </a:bodyPr>
          <a:lstStyle/>
          <a:p>
            <a:pPr>
              <a:buFont typeface="Wingdings" panose="05000000000000000000" pitchFamily="2" charset="2"/>
              <a:buChar char="Ø"/>
            </a:pPr>
            <a:r>
              <a:rPr lang="en-US" sz="2400" b="1" dirty="0"/>
              <a:t>Stereo camera setup:</a:t>
            </a:r>
          </a:p>
          <a:p>
            <a:pPr>
              <a:buFont typeface="Wingdings" panose="05000000000000000000" pitchFamily="2" charset="2"/>
              <a:buChar char="§"/>
            </a:pPr>
            <a:r>
              <a:rPr lang="en-US" sz="2200" dirty="0"/>
              <a:t>Triangulation method is used for finding depth</a:t>
            </a:r>
          </a:p>
          <a:p>
            <a:pPr>
              <a:buFont typeface="Wingdings" panose="05000000000000000000" pitchFamily="2" charset="2"/>
              <a:buChar char="§"/>
            </a:pPr>
            <a:r>
              <a:rPr lang="en-US" sz="2200" dirty="0"/>
              <a:t>Here's a basic outline of the process:</a:t>
            </a:r>
          </a:p>
          <a:p>
            <a:pPr>
              <a:buFont typeface="Courier New" panose="02070309020205020404" pitchFamily="49" charset="0"/>
              <a:buChar char="o"/>
            </a:pPr>
            <a:r>
              <a:rPr lang="en-US" sz="2200" dirty="0"/>
              <a:t>Camera Setup: Place two ESP32 cameras at a known distance apart from each other</a:t>
            </a:r>
          </a:p>
          <a:p>
            <a:pPr>
              <a:buFont typeface="Courier New" panose="02070309020205020404" pitchFamily="49" charset="0"/>
              <a:buChar char="o"/>
            </a:pPr>
            <a:r>
              <a:rPr lang="en-US" sz="2200" dirty="0"/>
              <a:t>Image Capture: Simultaneously capture images from both cameras of the same scene or object.</a:t>
            </a:r>
          </a:p>
          <a:p>
            <a:pPr>
              <a:buFont typeface="Courier New" panose="02070309020205020404" pitchFamily="49" charset="0"/>
              <a:buChar char="o"/>
            </a:pPr>
            <a:r>
              <a:rPr lang="en-US" sz="2200" dirty="0"/>
              <a:t>Disparity Calculation: Once corresponding points are matched, calculate the disparity between the two points. </a:t>
            </a:r>
          </a:p>
          <a:p>
            <a:pPr>
              <a:buFont typeface="Arial" panose="020B0604020202020204" pitchFamily="34" charset="0"/>
              <a:buChar char="•"/>
            </a:pPr>
            <a:r>
              <a:rPr lang="en-US" sz="2200" dirty="0"/>
              <a:t>The disparity is inversely proportional to the depth of the object (closer objects have larger disparities).</a:t>
            </a:r>
          </a:p>
          <a:p>
            <a:endParaRPr lang="en-US" sz="2200" dirty="0"/>
          </a:p>
        </p:txBody>
      </p:sp>
      <p:sp>
        <p:nvSpPr>
          <p:cNvPr id="4" name="Slide Number Placeholder 3">
            <a:extLst>
              <a:ext uri="{FF2B5EF4-FFF2-40B4-BE49-F238E27FC236}">
                <a16:creationId xmlns:a16="http://schemas.microsoft.com/office/drawing/2014/main" id="{5E086D61-B65C-102A-2609-1B9919BDD3A4}"/>
              </a:ext>
            </a:extLst>
          </p:cNvPr>
          <p:cNvSpPr>
            <a:spLocks noGrp="1"/>
          </p:cNvSpPr>
          <p:nvPr>
            <p:ph type="sldNum" sz="quarter" idx="12"/>
          </p:nvPr>
        </p:nvSpPr>
        <p:spPr>
          <a:xfrm>
            <a:off x="9505063" y="6228397"/>
            <a:ext cx="683339" cy="365125"/>
          </a:xfrm>
        </p:spPr>
        <p:txBody>
          <a:bodyPr/>
          <a:lstStyle/>
          <a:p>
            <a:fld id="{FBD27BA9-5E5E-47A3-96A3-794AD83CF364}" type="slidenum">
              <a:rPr lang="en-IN" sz="1200" smtClean="0"/>
              <a:t>21</a:t>
            </a:fld>
            <a:endParaRPr lang="en-IN" sz="1200" dirty="0"/>
          </a:p>
        </p:txBody>
      </p:sp>
    </p:spTree>
    <p:extLst>
      <p:ext uri="{BB962C8B-B14F-4D97-AF65-F5344CB8AC3E}">
        <p14:creationId xmlns:p14="http://schemas.microsoft.com/office/powerpoint/2010/main" val="3208722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A1339-4EB2-8136-2B70-0292FC723C99}"/>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45A77CF4-8619-AE02-C486-3987334EC2C1}"/>
              </a:ext>
            </a:extLst>
          </p:cNvPr>
          <p:cNvSpPr>
            <a:spLocks noGrp="1"/>
          </p:cNvSpPr>
          <p:nvPr>
            <p:ph idx="1"/>
          </p:nvPr>
        </p:nvSpPr>
        <p:spPr>
          <a:xfrm>
            <a:off x="838200" y="1825625"/>
            <a:ext cx="11212286" cy="2517775"/>
          </a:xfrm>
        </p:spPr>
        <p:txBody>
          <a:bodyPr>
            <a:normAutofit/>
          </a:bodyPr>
          <a:lstStyle/>
          <a:p>
            <a:pPr>
              <a:buFont typeface="Courier New" panose="02070309020205020404" pitchFamily="49" charset="0"/>
              <a:buChar char="o"/>
            </a:pPr>
            <a:r>
              <a:rPr lang="en-US" sz="2400" dirty="0"/>
              <a:t>Depth Calculation: Use the disparity information along with the baseline distance and the focal length of the cameras to calculate the depth for each pixel in the image using the equation :</a:t>
            </a:r>
          </a:p>
          <a:p>
            <a:endParaRPr lang="en-US" sz="2400" dirty="0"/>
          </a:p>
          <a:p>
            <a:endParaRPr lang="en-US" sz="2400" dirty="0"/>
          </a:p>
        </p:txBody>
      </p:sp>
      <p:pic>
        <p:nvPicPr>
          <p:cNvPr id="5" name="Picture 4">
            <a:extLst>
              <a:ext uri="{FF2B5EF4-FFF2-40B4-BE49-F238E27FC236}">
                <a16:creationId xmlns:a16="http://schemas.microsoft.com/office/drawing/2014/main" id="{287638DD-CFAE-E6B0-C0A1-EBB4BF8D7A59}"/>
              </a:ext>
            </a:extLst>
          </p:cNvPr>
          <p:cNvPicPr>
            <a:picLocks noChangeAspect="1"/>
          </p:cNvPicPr>
          <p:nvPr/>
        </p:nvPicPr>
        <p:blipFill rotWithShape="1">
          <a:blip r:embed="rId2">
            <a:extLst>
              <a:ext uri="{28A0092B-C50C-407E-A947-70E740481C1C}">
                <a14:useLocalDpi xmlns:a14="http://schemas.microsoft.com/office/drawing/2010/main" val="0"/>
              </a:ext>
            </a:extLst>
          </a:blip>
          <a:srcRect l="57143" t="33651" r="37232" b="60476"/>
          <a:stretch/>
        </p:blipFill>
        <p:spPr>
          <a:xfrm>
            <a:off x="6656613" y="2699293"/>
            <a:ext cx="914400" cy="537029"/>
          </a:xfrm>
          <a:prstGeom prst="rect">
            <a:avLst/>
          </a:prstGeom>
        </p:spPr>
      </p:pic>
      <p:sp>
        <p:nvSpPr>
          <p:cNvPr id="6" name="TextBox 5">
            <a:extLst>
              <a:ext uri="{FF2B5EF4-FFF2-40B4-BE49-F238E27FC236}">
                <a16:creationId xmlns:a16="http://schemas.microsoft.com/office/drawing/2014/main" id="{CABC6904-2870-97D8-6A40-728E43233674}"/>
              </a:ext>
            </a:extLst>
          </p:cNvPr>
          <p:cNvSpPr txBox="1"/>
          <p:nvPr/>
        </p:nvSpPr>
        <p:spPr>
          <a:xfrm>
            <a:off x="1121226" y="3743233"/>
            <a:ext cx="11070773"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t>Z is the depth of the object from the camera,</a:t>
            </a:r>
          </a:p>
          <a:p>
            <a:pPr marL="342900" indent="-342900">
              <a:buFont typeface="Arial" panose="020B0604020202020204" pitchFamily="34" charset="0"/>
              <a:buChar char="•"/>
            </a:pPr>
            <a:r>
              <a:rPr lang="en-US" sz="2400" dirty="0"/>
              <a:t>f is the focal length of the camera (in pixels),</a:t>
            </a:r>
          </a:p>
          <a:p>
            <a:pPr marL="342900" indent="-342900">
              <a:buFont typeface="Arial" panose="020B0604020202020204" pitchFamily="34" charset="0"/>
              <a:buChar char="•"/>
            </a:pPr>
            <a:r>
              <a:rPr lang="en-US" sz="2400" dirty="0"/>
              <a:t>T is the distance between the two camera lenses (baseline),</a:t>
            </a:r>
          </a:p>
          <a:p>
            <a:pPr marL="342900" indent="-342900">
              <a:buFont typeface="Arial" panose="020B0604020202020204" pitchFamily="34" charset="0"/>
              <a:buChar char="•"/>
            </a:pPr>
            <a:r>
              <a:rPr lang="en-US" sz="2400" dirty="0"/>
              <a:t>d is the disparity of the object in the stereo images (the difference in x-coordinates of the object's location in the left and right images).​</a:t>
            </a:r>
            <a:endParaRPr lang="en-IN" sz="2400" dirty="0"/>
          </a:p>
        </p:txBody>
      </p:sp>
      <p:sp>
        <p:nvSpPr>
          <p:cNvPr id="4" name="Slide Number Placeholder 3">
            <a:extLst>
              <a:ext uri="{FF2B5EF4-FFF2-40B4-BE49-F238E27FC236}">
                <a16:creationId xmlns:a16="http://schemas.microsoft.com/office/drawing/2014/main" id="{3366127A-A6FB-4E69-397D-829EF35DCBD5}"/>
              </a:ext>
            </a:extLst>
          </p:cNvPr>
          <p:cNvSpPr>
            <a:spLocks noGrp="1"/>
          </p:cNvSpPr>
          <p:nvPr>
            <p:ph type="sldNum" sz="quarter" idx="12"/>
          </p:nvPr>
        </p:nvSpPr>
        <p:spPr>
          <a:xfrm>
            <a:off x="9505063" y="6261008"/>
            <a:ext cx="683339" cy="365125"/>
          </a:xfrm>
        </p:spPr>
        <p:txBody>
          <a:bodyPr/>
          <a:lstStyle/>
          <a:p>
            <a:fld id="{FBD27BA9-5E5E-47A3-96A3-794AD83CF364}" type="slidenum">
              <a:rPr lang="en-IN" sz="1200" smtClean="0"/>
              <a:t>22</a:t>
            </a:fld>
            <a:endParaRPr lang="en-IN" sz="1200"/>
          </a:p>
        </p:txBody>
      </p:sp>
    </p:spTree>
    <p:extLst>
      <p:ext uri="{BB962C8B-B14F-4D97-AF65-F5344CB8AC3E}">
        <p14:creationId xmlns:p14="http://schemas.microsoft.com/office/powerpoint/2010/main" val="2727609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43930-89CB-368B-112D-983DB8AD88FD}"/>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5B770621-6905-4C88-9BB6-DB858D00D751}"/>
              </a:ext>
            </a:extLst>
          </p:cNvPr>
          <p:cNvSpPr>
            <a:spLocks noGrp="1"/>
          </p:cNvSpPr>
          <p:nvPr>
            <p:ph idx="1"/>
          </p:nvPr>
        </p:nvSpPr>
        <p:spPr>
          <a:xfrm>
            <a:off x="677334" y="1469709"/>
            <a:ext cx="7304122" cy="5083491"/>
          </a:xfrm>
        </p:spPr>
        <p:txBody>
          <a:bodyPr>
            <a:noAutofit/>
          </a:bodyPr>
          <a:lstStyle/>
          <a:p>
            <a:pPr>
              <a:buFont typeface="Wingdings" panose="05000000000000000000" pitchFamily="2" charset="2"/>
              <a:buChar char="Ø"/>
            </a:pPr>
            <a:r>
              <a:rPr lang="en-US" sz="2400" b="1" dirty="0"/>
              <a:t>Mobile Robot Integration:</a:t>
            </a:r>
          </a:p>
          <a:p>
            <a:pPr>
              <a:buFont typeface="Arial" panose="020B0604020202020204" pitchFamily="34" charset="0"/>
              <a:buChar char="•"/>
            </a:pPr>
            <a:r>
              <a:rPr lang="en-US" sz="2200" dirty="0"/>
              <a:t>Integrate the ESP32 cameras with the mobile robot platform.</a:t>
            </a:r>
          </a:p>
          <a:p>
            <a:pPr>
              <a:buFont typeface="Wingdings" panose="05000000000000000000" pitchFamily="2" charset="2"/>
              <a:buChar char="q"/>
            </a:pPr>
            <a:r>
              <a:rPr lang="en-US" sz="2400" dirty="0"/>
              <a:t>Teleoperation Control:</a:t>
            </a:r>
          </a:p>
          <a:p>
            <a:pPr>
              <a:buFont typeface="Wingdings" panose="05000000000000000000" pitchFamily="2" charset="2"/>
              <a:buChar char="§"/>
            </a:pPr>
            <a:r>
              <a:rPr lang="en-US" sz="2400" dirty="0"/>
              <a:t>Use the </a:t>
            </a:r>
            <a:r>
              <a:rPr lang="en-US" sz="2400" dirty="0" err="1"/>
              <a:t>teleop_twist_keyboard</a:t>
            </a:r>
            <a:r>
              <a:rPr lang="en-US" sz="2400" dirty="0"/>
              <a:t> ROS package to control the robot with a keyboard.</a:t>
            </a:r>
          </a:p>
          <a:p>
            <a:pPr>
              <a:buFont typeface="Wingdings" panose="05000000000000000000" pitchFamily="2" charset="2"/>
              <a:buChar char="§"/>
            </a:pPr>
            <a:r>
              <a:rPr lang="en-US" sz="2400" dirty="0"/>
              <a:t>Raspberry Pi executes movement commands received from the keyboard input.</a:t>
            </a:r>
          </a:p>
        </p:txBody>
      </p:sp>
      <p:sp>
        <p:nvSpPr>
          <p:cNvPr id="4" name="Slide Number Placeholder 3">
            <a:extLst>
              <a:ext uri="{FF2B5EF4-FFF2-40B4-BE49-F238E27FC236}">
                <a16:creationId xmlns:a16="http://schemas.microsoft.com/office/drawing/2014/main" id="{F2D9B0A6-2E42-26EA-4B2C-F57F6836B990}"/>
              </a:ext>
            </a:extLst>
          </p:cNvPr>
          <p:cNvSpPr>
            <a:spLocks noGrp="1"/>
          </p:cNvSpPr>
          <p:nvPr>
            <p:ph type="sldNum" sz="quarter" idx="12"/>
          </p:nvPr>
        </p:nvSpPr>
        <p:spPr>
          <a:xfrm>
            <a:off x="9578261" y="6262132"/>
            <a:ext cx="683339" cy="365125"/>
          </a:xfrm>
        </p:spPr>
        <p:txBody>
          <a:bodyPr/>
          <a:lstStyle/>
          <a:p>
            <a:fld id="{FBD27BA9-5E5E-47A3-96A3-794AD83CF364}" type="slidenum">
              <a:rPr lang="en-IN" sz="1200" smtClean="0"/>
              <a:t>23</a:t>
            </a:fld>
            <a:endParaRPr lang="en-IN" sz="1200"/>
          </a:p>
        </p:txBody>
      </p:sp>
      <p:sp>
        <p:nvSpPr>
          <p:cNvPr id="6" name="TextBox 5">
            <a:extLst>
              <a:ext uri="{FF2B5EF4-FFF2-40B4-BE49-F238E27FC236}">
                <a16:creationId xmlns:a16="http://schemas.microsoft.com/office/drawing/2014/main" id="{967ABCBF-EB28-B8BB-6119-2953F773C8C3}"/>
              </a:ext>
            </a:extLst>
          </p:cNvPr>
          <p:cNvSpPr txBox="1"/>
          <p:nvPr/>
        </p:nvSpPr>
        <p:spPr>
          <a:xfrm>
            <a:off x="9194800" y="5892800"/>
            <a:ext cx="1788160" cy="369332"/>
          </a:xfrm>
          <a:prstGeom prst="rect">
            <a:avLst/>
          </a:prstGeom>
          <a:noFill/>
        </p:spPr>
        <p:txBody>
          <a:bodyPr wrap="square" rtlCol="0">
            <a:spAutoFit/>
          </a:bodyPr>
          <a:lstStyle/>
          <a:p>
            <a:r>
              <a:rPr lang="en-IN" dirty="0"/>
              <a:t>Figure:3</a:t>
            </a:r>
          </a:p>
        </p:txBody>
      </p:sp>
      <p:pic>
        <p:nvPicPr>
          <p:cNvPr id="11" name="Picture 10">
            <a:extLst>
              <a:ext uri="{FF2B5EF4-FFF2-40B4-BE49-F238E27FC236}">
                <a16:creationId xmlns:a16="http://schemas.microsoft.com/office/drawing/2014/main" id="{CC65B175-F470-E533-AEEF-8C0BF5A87127}"/>
              </a:ext>
            </a:extLst>
          </p:cNvPr>
          <p:cNvPicPr>
            <a:picLocks noChangeAspect="1"/>
          </p:cNvPicPr>
          <p:nvPr/>
        </p:nvPicPr>
        <p:blipFill rotWithShape="1">
          <a:blip r:embed="rId2">
            <a:extLst>
              <a:ext uri="{28A0092B-C50C-407E-A947-70E740481C1C}">
                <a14:useLocalDpi xmlns:a14="http://schemas.microsoft.com/office/drawing/2010/main" val="0"/>
              </a:ext>
            </a:extLst>
          </a:blip>
          <a:srcRect t="20310" b="12268"/>
          <a:stretch/>
        </p:blipFill>
        <p:spPr>
          <a:xfrm>
            <a:off x="7851341" y="2112882"/>
            <a:ext cx="4137178" cy="3719195"/>
          </a:xfrm>
          <a:prstGeom prst="rect">
            <a:avLst/>
          </a:prstGeom>
        </p:spPr>
      </p:pic>
    </p:spTree>
    <p:extLst>
      <p:ext uri="{BB962C8B-B14F-4D97-AF65-F5344CB8AC3E}">
        <p14:creationId xmlns:p14="http://schemas.microsoft.com/office/powerpoint/2010/main" val="3790007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1BCE3-853E-07F9-8CA4-42EB23F000D3}"/>
              </a:ext>
            </a:extLst>
          </p:cNvPr>
          <p:cNvSpPr>
            <a:spLocks noGrp="1"/>
          </p:cNvSpPr>
          <p:nvPr>
            <p:ph type="title"/>
          </p:nvPr>
        </p:nvSpPr>
        <p:spPr/>
        <p:txBody>
          <a:bodyPr/>
          <a:lstStyle/>
          <a:p>
            <a:r>
              <a:rPr lang="en-IN" dirty="0"/>
              <a:t>Methodology</a:t>
            </a:r>
          </a:p>
        </p:txBody>
      </p:sp>
      <p:sp>
        <p:nvSpPr>
          <p:cNvPr id="3" name="Content Placeholder 2">
            <a:extLst>
              <a:ext uri="{FF2B5EF4-FFF2-40B4-BE49-F238E27FC236}">
                <a16:creationId xmlns:a16="http://schemas.microsoft.com/office/drawing/2014/main" id="{677C49D1-827D-C168-1774-95E6D31E12FC}"/>
              </a:ext>
            </a:extLst>
          </p:cNvPr>
          <p:cNvSpPr>
            <a:spLocks noGrp="1"/>
          </p:cNvSpPr>
          <p:nvPr>
            <p:ph idx="1"/>
          </p:nvPr>
        </p:nvSpPr>
        <p:spPr>
          <a:xfrm>
            <a:off x="677334" y="1449389"/>
            <a:ext cx="10082106" cy="4351971"/>
          </a:xfrm>
        </p:spPr>
        <p:txBody>
          <a:bodyPr>
            <a:noAutofit/>
          </a:bodyPr>
          <a:lstStyle/>
          <a:p>
            <a:pPr marL="0" indent="0">
              <a:buNone/>
            </a:pPr>
            <a:endParaRPr lang="en-US" sz="2000" dirty="0"/>
          </a:p>
          <a:p>
            <a:r>
              <a:rPr lang="en-US" sz="2200" dirty="0"/>
              <a:t>Use the keyboard to send movement commands to the robot:</a:t>
            </a:r>
          </a:p>
          <a:p>
            <a:pPr>
              <a:buFont typeface="Wingdings" panose="05000000000000000000" pitchFamily="2" charset="2"/>
              <a:buChar char="§"/>
            </a:pPr>
            <a:r>
              <a:rPr lang="en-US" sz="2200" dirty="0"/>
              <a:t>I: Move forward</a:t>
            </a:r>
          </a:p>
          <a:p>
            <a:pPr>
              <a:buFont typeface="Wingdings" panose="05000000000000000000" pitchFamily="2" charset="2"/>
              <a:buChar char="§"/>
            </a:pPr>
            <a:r>
              <a:rPr lang="en-US" sz="2200" dirty="0"/>
              <a:t>,: Move backward</a:t>
            </a:r>
          </a:p>
          <a:p>
            <a:pPr>
              <a:buFont typeface="Wingdings" panose="05000000000000000000" pitchFamily="2" charset="2"/>
              <a:buChar char="§"/>
            </a:pPr>
            <a:r>
              <a:rPr lang="en-US" sz="2200" dirty="0"/>
              <a:t>J: Turn left</a:t>
            </a:r>
          </a:p>
          <a:p>
            <a:pPr>
              <a:buFont typeface="Wingdings" panose="05000000000000000000" pitchFamily="2" charset="2"/>
              <a:buChar char="§"/>
            </a:pPr>
            <a:r>
              <a:rPr lang="en-US" sz="2200" dirty="0"/>
              <a:t>L: Turn right</a:t>
            </a:r>
          </a:p>
          <a:p>
            <a:pPr>
              <a:buFont typeface="Wingdings" panose="05000000000000000000" pitchFamily="2" charset="2"/>
              <a:buChar char="§"/>
            </a:pPr>
            <a:r>
              <a:rPr lang="en-US" sz="2200" dirty="0"/>
              <a:t>K: Stop</a:t>
            </a:r>
            <a:endParaRPr lang="en-IN" sz="2200" dirty="0"/>
          </a:p>
        </p:txBody>
      </p:sp>
      <p:sp>
        <p:nvSpPr>
          <p:cNvPr id="4" name="Slide Number Placeholder 3">
            <a:extLst>
              <a:ext uri="{FF2B5EF4-FFF2-40B4-BE49-F238E27FC236}">
                <a16:creationId xmlns:a16="http://schemas.microsoft.com/office/drawing/2014/main" id="{8340C64E-C582-87C2-7676-FFEFAB1C46BE}"/>
              </a:ext>
            </a:extLst>
          </p:cNvPr>
          <p:cNvSpPr>
            <a:spLocks noGrp="1"/>
          </p:cNvSpPr>
          <p:nvPr>
            <p:ph type="sldNum" sz="quarter" idx="12"/>
          </p:nvPr>
        </p:nvSpPr>
        <p:spPr>
          <a:xfrm>
            <a:off x="9464423" y="6163282"/>
            <a:ext cx="756537" cy="642936"/>
          </a:xfrm>
        </p:spPr>
        <p:txBody>
          <a:bodyPr/>
          <a:lstStyle/>
          <a:p>
            <a:fld id="{FBD27BA9-5E5E-47A3-96A3-794AD83CF364}" type="slidenum">
              <a:rPr lang="en-IN" sz="1200" smtClean="0"/>
              <a:t>24</a:t>
            </a:fld>
            <a:endParaRPr lang="en-IN" sz="1200" dirty="0"/>
          </a:p>
        </p:txBody>
      </p:sp>
      <p:pic>
        <p:nvPicPr>
          <p:cNvPr id="6" name="WhatsApp Video 2024-06-03 at 14.46.14_8b181dbf">
            <a:hlinkClick r:id="" action="ppaction://media"/>
            <a:extLst>
              <a:ext uri="{FF2B5EF4-FFF2-40B4-BE49-F238E27FC236}">
                <a16:creationId xmlns:a16="http://schemas.microsoft.com/office/drawing/2014/main" id="{15A97E50-10BF-8A30-74D7-7F71D71B907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24145" y="2631192"/>
            <a:ext cx="6990521" cy="3932168"/>
          </a:xfrm>
          <a:prstGeom prst="rect">
            <a:avLst/>
          </a:prstGeom>
        </p:spPr>
      </p:pic>
    </p:spTree>
    <p:extLst>
      <p:ext uri="{BB962C8B-B14F-4D97-AF65-F5344CB8AC3E}">
        <p14:creationId xmlns:p14="http://schemas.microsoft.com/office/powerpoint/2010/main" val="190477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87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C7E09-9744-9D25-600D-5B22ECC543E0}"/>
              </a:ext>
            </a:extLst>
          </p:cNvPr>
          <p:cNvSpPr>
            <a:spLocks noGrp="1"/>
          </p:cNvSpPr>
          <p:nvPr>
            <p:ph type="title"/>
          </p:nvPr>
        </p:nvSpPr>
        <p:spPr/>
        <p:txBody>
          <a:bodyPr/>
          <a:lstStyle/>
          <a:p>
            <a:r>
              <a:rPr lang="en-IN" dirty="0"/>
              <a:t>Methodology</a:t>
            </a:r>
          </a:p>
        </p:txBody>
      </p:sp>
      <p:graphicFrame>
        <p:nvGraphicFramePr>
          <p:cNvPr id="10" name="Content Placeholder 9">
            <a:extLst>
              <a:ext uri="{FF2B5EF4-FFF2-40B4-BE49-F238E27FC236}">
                <a16:creationId xmlns:a16="http://schemas.microsoft.com/office/drawing/2014/main" id="{36B91F4B-FAFA-72B0-4ACC-BAD26E444B74}"/>
              </a:ext>
            </a:extLst>
          </p:cNvPr>
          <p:cNvGraphicFramePr>
            <a:graphicFrameLocks noGrp="1"/>
          </p:cNvGraphicFramePr>
          <p:nvPr>
            <p:ph idx="1"/>
            <p:extLst>
              <p:ext uri="{D42A27DB-BD31-4B8C-83A1-F6EECF244321}">
                <p14:modId xmlns:p14="http://schemas.microsoft.com/office/powerpoint/2010/main" val="408190783"/>
              </p:ext>
            </p:extLst>
          </p:nvPr>
        </p:nvGraphicFramePr>
        <p:xfrm>
          <a:off x="601134" y="965199"/>
          <a:ext cx="11302999" cy="4487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Slide Number Placeholder 10">
            <a:extLst>
              <a:ext uri="{FF2B5EF4-FFF2-40B4-BE49-F238E27FC236}">
                <a16:creationId xmlns:a16="http://schemas.microsoft.com/office/drawing/2014/main" id="{94B89F4A-1190-DBE4-5B15-2CCAA2C6220B}"/>
              </a:ext>
            </a:extLst>
          </p:cNvPr>
          <p:cNvSpPr>
            <a:spLocks noGrp="1"/>
          </p:cNvSpPr>
          <p:nvPr>
            <p:ph type="sldNum" sz="quarter" idx="12"/>
          </p:nvPr>
        </p:nvSpPr>
        <p:spPr>
          <a:xfrm>
            <a:off x="9403463" y="6244562"/>
            <a:ext cx="683339" cy="365125"/>
          </a:xfrm>
        </p:spPr>
        <p:txBody>
          <a:bodyPr/>
          <a:lstStyle/>
          <a:p>
            <a:fld id="{FBD27BA9-5E5E-47A3-96A3-794AD83CF364}" type="slidenum">
              <a:rPr lang="en-IN" sz="1200" smtClean="0"/>
              <a:t>25</a:t>
            </a:fld>
            <a:endParaRPr lang="en-IN" sz="1200" dirty="0"/>
          </a:p>
        </p:txBody>
      </p:sp>
    </p:spTree>
    <p:extLst>
      <p:ext uri="{BB962C8B-B14F-4D97-AF65-F5344CB8AC3E}">
        <p14:creationId xmlns:p14="http://schemas.microsoft.com/office/powerpoint/2010/main" val="635270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CC9D-3B00-B6BB-BFB5-E14D3D6A4A56}"/>
              </a:ext>
            </a:extLst>
          </p:cNvPr>
          <p:cNvSpPr>
            <a:spLocks noGrp="1"/>
          </p:cNvSpPr>
          <p:nvPr>
            <p:ph type="title"/>
          </p:nvPr>
        </p:nvSpPr>
        <p:spPr/>
        <p:txBody>
          <a:bodyPr/>
          <a:lstStyle/>
          <a:p>
            <a:r>
              <a:rPr lang="en-US" dirty="0"/>
              <a:t>Results</a:t>
            </a:r>
            <a:endParaRPr lang="en-IN" dirty="0"/>
          </a:p>
        </p:txBody>
      </p:sp>
      <p:sp>
        <p:nvSpPr>
          <p:cNvPr id="3" name="TextBox 2">
            <a:extLst>
              <a:ext uri="{FF2B5EF4-FFF2-40B4-BE49-F238E27FC236}">
                <a16:creationId xmlns:a16="http://schemas.microsoft.com/office/drawing/2014/main" id="{52939303-9CA3-91DC-A743-0E8EE7C9DCA4}"/>
              </a:ext>
            </a:extLst>
          </p:cNvPr>
          <p:cNvSpPr txBox="1"/>
          <p:nvPr/>
        </p:nvSpPr>
        <p:spPr>
          <a:xfrm>
            <a:off x="934720" y="1430835"/>
            <a:ext cx="11419840" cy="2123658"/>
          </a:xfrm>
          <a:prstGeom prst="rect">
            <a:avLst/>
          </a:prstGeom>
          <a:noFill/>
        </p:spPr>
        <p:txBody>
          <a:bodyPr wrap="square" rtlCol="0">
            <a:spAutoFit/>
          </a:bodyPr>
          <a:lstStyle/>
          <a:p>
            <a:r>
              <a:rPr lang="en-US" sz="2400" dirty="0"/>
              <a:t>By using the YOLOv8 algorithm, apples are correctly detected as either fresh or rotten in real time.</a:t>
            </a:r>
            <a:endParaRPr lang="en-IN" sz="2200" dirty="0"/>
          </a:p>
          <a:p>
            <a:pPr marL="342900" indent="-342900">
              <a:buFont typeface="Wingdings" panose="05000000000000000000" pitchFamily="2" charset="2"/>
              <a:buChar char="Ø"/>
            </a:pPr>
            <a:r>
              <a:rPr lang="en-IN" sz="2200" b="1" dirty="0"/>
              <a:t>Detection Accuracy:</a:t>
            </a:r>
          </a:p>
          <a:p>
            <a:r>
              <a:rPr lang="en-IN" sz="2200" dirty="0"/>
              <a:t>   Fresh Apples: 97%</a:t>
            </a:r>
          </a:p>
          <a:p>
            <a:r>
              <a:rPr lang="en-IN" sz="2200" dirty="0"/>
              <a:t>   Rotten Apples: 86% </a:t>
            </a:r>
          </a:p>
          <a:p>
            <a:endParaRPr lang="en-IN" dirty="0"/>
          </a:p>
        </p:txBody>
      </p:sp>
      <p:sp>
        <p:nvSpPr>
          <p:cNvPr id="4" name="Slide Number Placeholder 3">
            <a:extLst>
              <a:ext uri="{FF2B5EF4-FFF2-40B4-BE49-F238E27FC236}">
                <a16:creationId xmlns:a16="http://schemas.microsoft.com/office/drawing/2014/main" id="{80E46BAF-6520-9777-4969-230C0DB0B6DF}"/>
              </a:ext>
            </a:extLst>
          </p:cNvPr>
          <p:cNvSpPr>
            <a:spLocks noGrp="1"/>
          </p:cNvSpPr>
          <p:nvPr>
            <p:ph type="sldNum" sz="quarter" idx="12"/>
          </p:nvPr>
        </p:nvSpPr>
        <p:spPr>
          <a:xfrm>
            <a:off x="9637708" y="6326695"/>
            <a:ext cx="683339" cy="365125"/>
          </a:xfrm>
        </p:spPr>
        <p:txBody>
          <a:bodyPr/>
          <a:lstStyle/>
          <a:p>
            <a:fld id="{FBD27BA9-5E5E-47A3-96A3-794AD83CF364}" type="slidenum">
              <a:rPr lang="en-IN" sz="1200" smtClean="0"/>
              <a:t>26</a:t>
            </a:fld>
            <a:endParaRPr lang="en-IN" sz="1200" dirty="0"/>
          </a:p>
        </p:txBody>
      </p:sp>
      <p:sp>
        <p:nvSpPr>
          <p:cNvPr id="5" name="TextBox 4">
            <a:extLst>
              <a:ext uri="{FF2B5EF4-FFF2-40B4-BE49-F238E27FC236}">
                <a16:creationId xmlns:a16="http://schemas.microsoft.com/office/drawing/2014/main" id="{E62AD332-159A-8FE5-9454-226BF2E24D52}"/>
              </a:ext>
            </a:extLst>
          </p:cNvPr>
          <p:cNvSpPr txBox="1"/>
          <p:nvPr/>
        </p:nvSpPr>
        <p:spPr>
          <a:xfrm>
            <a:off x="2554292" y="6447126"/>
            <a:ext cx="1757680" cy="646331"/>
          </a:xfrm>
          <a:prstGeom prst="rect">
            <a:avLst/>
          </a:prstGeom>
          <a:noFill/>
        </p:spPr>
        <p:txBody>
          <a:bodyPr wrap="square" rtlCol="0">
            <a:spAutoFit/>
          </a:bodyPr>
          <a:lstStyle/>
          <a:p>
            <a:r>
              <a:rPr lang="en-IN" dirty="0"/>
              <a:t>Figure:5</a:t>
            </a:r>
          </a:p>
          <a:p>
            <a:endParaRPr lang="en-IN" dirty="0"/>
          </a:p>
        </p:txBody>
      </p:sp>
      <p:sp>
        <p:nvSpPr>
          <p:cNvPr id="6" name="TextBox 5">
            <a:extLst>
              <a:ext uri="{FF2B5EF4-FFF2-40B4-BE49-F238E27FC236}">
                <a16:creationId xmlns:a16="http://schemas.microsoft.com/office/drawing/2014/main" id="{809BD5BF-982C-4B0E-14ED-4FDF4D51F53F}"/>
              </a:ext>
            </a:extLst>
          </p:cNvPr>
          <p:cNvSpPr txBox="1"/>
          <p:nvPr/>
        </p:nvSpPr>
        <p:spPr>
          <a:xfrm>
            <a:off x="7325360" y="6447126"/>
            <a:ext cx="1463040" cy="646331"/>
          </a:xfrm>
          <a:prstGeom prst="rect">
            <a:avLst/>
          </a:prstGeom>
          <a:noFill/>
        </p:spPr>
        <p:txBody>
          <a:bodyPr wrap="square" rtlCol="0">
            <a:spAutoFit/>
          </a:bodyPr>
          <a:lstStyle/>
          <a:p>
            <a:r>
              <a:rPr lang="en-IN" dirty="0"/>
              <a:t>Figure:6</a:t>
            </a:r>
          </a:p>
          <a:p>
            <a:endParaRPr lang="en-IN" dirty="0"/>
          </a:p>
        </p:txBody>
      </p:sp>
      <p:pic>
        <p:nvPicPr>
          <p:cNvPr id="11" name="Picture 10">
            <a:extLst>
              <a:ext uri="{FF2B5EF4-FFF2-40B4-BE49-F238E27FC236}">
                <a16:creationId xmlns:a16="http://schemas.microsoft.com/office/drawing/2014/main" id="{36C0C25F-F5C1-6C72-0BB3-1C17CD093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125" y="3700202"/>
            <a:ext cx="3718543" cy="2746924"/>
          </a:xfrm>
          <a:prstGeom prst="rect">
            <a:avLst/>
          </a:prstGeom>
        </p:spPr>
      </p:pic>
      <p:pic>
        <p:nvPicPr>
          <p:cNvPr id="13" name="Picture 12">
            <a:extLst>
              <a:ext uri="{FF2B5EF4-FFF2-40B4-BE49-F238E27FC236}">
                <a16:creationId xmlns:a16="http://schemas.microsoft.com/office/drawing/2014/main" id="{2B469EBC-42D5-7792-3EB5-99C039051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956" y="3784873"/>
            <a:ext cx="4726349" cy="2576776"/>
          </a:xfrm>
          <a:prstGeom prst="rect">
            <a:avLst/>
          </a:prstGeom>
        </p:spPr>
      </p:pic>
    </p:spTree>
    <p:extLst>
      <p:ext uri="{BB962C8B-B14F-4D97-AF65-F5344CB8AC3E}">
        <p14:creationId xmlns:p14="http://schemas.microsoft.com/office/powerpoint/2010/main" val="703911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CC9D-3B00-B6BB-BFB5-E14D3D6A4A56}"/>
              </a:ext>
            </a:extLst>
          </p:cNvPr>
          <p:cNvSpPr>
            <a:spLocks noGrp="1"/>
          </p:cNvSpPr>
          <p:nvPr>
            <p:ph type="title"/>
          </p:nvPr>
        </p:nvSpPr>
        <p:spPr/>
        <p:txBody>
          <a:bodyPr/>
          <a:lstStyle/>
          <a:p>
            <a:r>
              <a:rPr lang="en-US" dirty="0"/>
              <a:t>Results</a:t>
            </a:r>
            <a:endParaRPr lang="en-IN" dirty="0"/>
          </a:p>
        </p:txBody>
      </p:sp>
      <p:sp>
        <p:nvSpPr>
          <p:cNvPr id="3" name="TextBox 2">
            <a:extLst>
              <a:ext uri="{FF2B5EF4-FFF2-40B4-BE49-F238E27FC236}">
                <a16:creationId xmlns:a16="http://schemas.microsoft.com/office/drawing/2014/main" id="{52939303-9CA3-91DC-A743-0E8EE7C9DCA4}"/>
              </a:ext>
            </a:extLst>
          </p:cNvPr>
          <p:cNvSpPr txBox="1"/>
          <p:nvPr/>
        </p:nvSpPr>
        <p:spPr>
          <a:xfrm>
            <a:off x="934720" y="1430835"/>
            <a:ext cx="11419840" cy="1846659"/>
          </a:xfrm>
          <a:prstGeom prst="rect">
            <a:avLst/>
          </a:prstGeom>
          <a:noFill/>
        </p:spPr>
        <p:txBody>
          <a:bodyPr wrap="square" rtlCol="0">
            <a:spAutoFit/>
          </a:bodyPr>
          <a:lstStyle/>
          <a:p>
            <a:r>
              <a:rPr lang="en-US" sz="2400" dirty="0"/>
              <a:t>By using the YOLOv8 algorithm, apples are correctly detected as either </a:t>
            </a:r>
            <a:r>
              <a:rPr lang="en-US" sz="2400" dirty="0" err="1"/>
              <a:t>ripe,unripe</a:t>
            </a:r>
            <a:r>
              <a:rPr lang="en-US" sz="2400" dirty="0"/>
              <a:t> or overripe.</a:t>
            </a:r>
          </a:p>
          <a:p>
            <a:endParaRPr lang="en-IN" sz="2200" dirty="0"/>
          </a:p>
          <a:p>
            <a:pPr marL="342900" indent="-342900">
              <a:buFont typeface="Wingdings" panose="05000000000000000000" pitchFamily="2" charset="2"/>
              <a:buChar char="Ø"/>
            </a:pPr>
            <a:r>
              <a:rPr lang="en-IN" sz="2200" b="1" dirty="0"/>
              <a:t>Detection Accuracy: </a:t>
            </a:r>
            <a:r>
              <a:rPr lang="en-IN" sz="2200" dirty="0"/>
              <a:t>90%</a:t>
            </a:r>
          </a:p>
          <a:p>
            <a:r>
              <a:rPr lang="en-IN" sz="2200" dirty="0"/>
              <a:t>    </a:t>
            </a:r>
            <a:endParaRPr lang="en-IN" dirty="0"/>
          </a:p>
        </p:txBody>
      </p:sp>
      <p:pic>
        <p:nvPicPr>
          <p:cNvPr id="8" name="Picture 7">
            <a:extLst>
              <a:ext uri="{FF2B5EF4-FFF2-40B4-BE49-F238E27FC236}">
                <a16:creationId xmlns:a16="http://schemas.microsoft.com/office/drawing/2014/main" id="{3B887D34-80B6-3CB0-8475-F283AC6AF8CA}"/>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24148" r="19185" b="50000"/>
          <a:stretch/>
        </p:blipFill>
        <p:spPr>
          <a:xfrm>
            <a:off x="1432559" y="3831492"/>
            <a:ext cx="3160837" cy="2651760"/>
          </a:xfrm>
          <a:prstGeom prst="rect">
            <a:avLst/>
          </a:prstGeom>
        </p:spPr>
      </p:pic>
      <p:pic>
        <p:nvPicPr>
          <p:cNvPr id="10" name="Picture 9">
            <a:extLst>
              <a:ext uri="{FF2B5EF4-FFF2-40B4-BE49-F238E27FC236}">
                <a16:creationId xmlns:a16="http://schemas.microsoft.com/office/drawing/2014/main" id="{155F1B88-95F8-2F29-4C8F-2CA4BA9DF9E3}"/>
              </a:ext>
            </a:extLst>
          </p:cNvPr>
          <p:cNvPicPr>
            <a:picLocks noChangeAspect="1"/>
          </p:cNvPicPr>
          <p:nvPr/>
        </p:nvPicPr>
        <p:blipFill rotWithShape="1">
          <a:blip r:embed="rId2">
            <a:extLst>
              <a:ext uri="{28A0092B-C50C-407E-A947-70E740481C1C}">
                <a14:useLocalDpi xmlns:a14="http://schemas.microsoft.com/office/drawing/2010/main" val="0"/>
              </a:ext>
            </a:extLst>
          </a:blip>
          <a:srcRect l="25852" t="1482" r="51037" b="75852"/>
          <a:stretch/>
        </p:blipFill>
        <p:spPr>
          <a:xfrm>
            <a:off x="5384800" y="3831492"/>
            <a:ext cx="2703755" cy="2651760"/>
          </a:xfrm>
          <a:prstGeom prst="rect">
            <a:avLst/>
          </a:prstGeom>
        </p:spPr>
      </p:pic>
      <p:sp>
        <p:nvSpPr>
          <p:cNvPr id="4" name="Slide Number Placeholder 3">
            <a:extLst>
              <a:ext uri="{FF2B5EF4-FFF2-40B4-BE49-F238E27FC236}">
                <a16:creationId xmlns:a16="http://schemas.microsoft.com/office/drawing/2014/main" id="{80E46BAF-6520-9777-4969-230C0DB0B6DF}"/>
              </a:ext>
            </a:extLst>
          </p:cNvPr>
          <p:cNvSpPr>
            <a:spLocks noGrp="1"/>
          </p:cNvSpPr>
          <p:nvPr>
            <p:ph type="sldNum" sz="quarter" idx="12"/>
          </p:nvPr>
        </p:nvSpPr>
        <p:spPr>
          <a:xfrm>
            <a:off x="9478743" y="6264564"/>
            <a:ext cx="683339" cy="365125"/>
          </a:xfrm>
        </p:spPr>
        <p:txBody>
          <a:bodyPr/>
          <a:lstStyle/>
          <a:p>
            <a:fld id="{FBD27BA9-5E5E-47A3-96A3-794AD83CF364}" type="slidenum">
              <a:rPr lang="en-IN" sz="1200" smtClean="0"/>
              <a:t>27</a:t>
            </a:fld>
            <a:endParaRPr lang="en-IN" sz="1200" dirty="0"/>
          </a:p>
        </p:txBody>
      </p:sp>
      <p:sp>
        <p:nvSpPr>
          <p:cNvPr id="5" name="TextBox 4">
            <a:extLst>
              <a:ext uri="{FF2B5EF4-FFF2-40B4-BE49-F238E27FC236}">
                <a16:creationId xmlns:a16="http://schemas.microsoft.com/office/drawing/2014/main" id="{E62AD332-159A-8FE5-9454-226BF2E24D52}"/>
              </a:ext>
            </a:extLst>
          </p:cNvPr>
          <p:cNvSpPr txBox="1"/>
          <p:nvPr/>
        </p:nvSpPr>
        <p:spPr>
          <a:xfrm>
            <a:off x="2134137" y="6447127"/>
            <a:ext cx="1757680" cy="646331"/>
          </a:xfrm>
          <a:prstGeom prst="rect">
            <a:avLst/>
          </a:prstGeom>
          <a:noFill/>
        </p:spPr>
        <p:txBody>
          <a:bodyPr wrap="square" rtlCol="0">
            <a:spAutoFit/>
          </a:bodyPr>
          <a:lstStyle/>
          <a:p>
            <a:r>
              <a:rPr lang="en-IN" dirty="0"/>
              <a:t>Figure:5</a:t>
            </a:r>
          </a:p>
          <a:p>
            <a:endParaRPr lang="en-IN" dirty="0"/>
          </a:p>
        </p:txBody>
      </p:sp>
      <p:sp>
        <p:nvSpPr>
          <p:cNvPr id="6" name="TextBox 5">
            <a:extLst>
              <a:ext uri="{FF2B5EF4-FFF2-40B4-BE49-F238E27FC236}">
                <a16:creationId xmlns:a16="http://schemas.microsoft.com/office/drawing/2014/main" id="{809BD5BF-982C-4B0E-14ED-4FDF4D51F53F}"/>
              </a:ext>
            </a:extLst>
          </p:cNvPr>
          <p:cNvSpPr txBox="1"/>
          <p:nvPr/>
        </p:nvSpPr>
        <p:spPr>
          <a:xfrm>
            <a:off x="5953760" y="6483252"/>
            <a:ext cx="1463040" cy="646331"/>
          </a:xfrm>
          <a:prstGeom prst="rect">
            <a:avLst/>
          </a:prstGeom>
          <a:noFill/>
        </p:spPr>
        <p:txBody>
          <a:bodyPr wrap="square" rtlCol="0">
            <a:spAutoFit/>
          </a:bodyPr>
          <a:lstStyle/>
          <a:p>
            <a:r>
              <a:rPr lang="en-IN" dirty="0"/>
              <a:t>Figure:6</a:t>
            </a:r>
          </a:p>
          <a:p>
            <a:endParaRPr lang="en-IN" dirty="0"/>
          </a:p>
        </p:txBody>
      </p:sp>
    </p:spTree>
    <p:extLst>
      <p:ext uri="{BB962C8B-B14F-4D97-AF65-F5344CB8AC3E}">
        <p14:creationId xmlns:p14="http://schemas.microsoft.com/office/powerpoint/2010/main" val="3724490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67623-99D1-5BD5-B04F-ACE59A5B8070}"/>
              </a:ext>
            </a:extLst>
          </p:cNvPr>
          <p:cNvSpPr>
            <a:spLocks noGrp="1"/>
          </p:cNvSpPr>
          <p:nvPr>
            <p:ph type="title"/>
          </p:nvPr>
        </p:nvSpPr>
        <p:spPr>
          <a:xfrm>
            <a:off x="677334" y="609600"/>
            <a:ext cx="8596668" cy="975360"/>
          </a:xfrm>
        </p:spPr>
        <p:txBody>
          <a:bodyPr/>
          <a:lstStyle/>
          <a:p>
            <a:r>
              <a:rPr lang="en-US" dirty="0"/>
              <a:t>Results</a:t>
            </a:r>
            <a:endParaRPr lang="en-IN" dirty="0"/>
          </a:p>
        </p:txBody>
      </p:sp>
      <p:pic>
        <p:nvPicPr>
          <p:cNvPr id="6" name="0 2024-06-03 16-50-35">
            <a:hlinkClick r:id="" action="ppaction://media"/>
            <a:extLst>
              <a:ext uri="{FF2B5EF4-FFF2-40B4-BE49-F238E27FC236}">
                <a16:creationId xmlns:a16="http://schemas.microsoft.com/office/drawing/2014/main" id="{A4CB6E61-F034-B18B-012F-6CE3450E8255}"/>
              </a:ext>
            </a:extLst>
          </p:cNvPr>
          <p:cNvPicPr>
            <a:picLocks noGrp="1" noChangeAspect="1"/>
          </p:cNvPicPr>
          <p:nvPr>
            <p:ph idx="1"/>
            <a:videoFile r:link="rId1"/>
            <p:extLst>
              <p:ext uri="{DAA4B4D4-6D71-4841-9C94-3DE7FCFB9230}">
                <p14:media xmlns:p14="http://schemas.microsoft.com/office/powerpoint/2010/main" r:embed="rId2">
                  <p14:trim st="10293"/>
                </p14:media>
              </p:ext>
            </p:extLst>
          </p:nvPr>
        </p:nvPicPr>
        <p:blipFill>
          <a:blip r:embed="rId4"/>
          <a:stretch>
            <a:fillRect/>
          </a:stretch>
        </p:blipFill>
        <p:spPr>
          <a:xfrm>
            <a:off x="1734251" y="1727200"/>
            <a:ext cx="6734492" cy="5050868"/>
          </a:xfrm>
        </p:spPr>
      </p:pic>
      <p:sp>
        <p:nvSpPr>
          <p:cNvPr id="4" name="Slide Number Placeholder 3">
            <a:extLst>
              <a:ext uri="{FF2B5EF4-FFF2-40B4-BE49-F238E27FC236}">
                <a16:creationId xmlns:a16="http://schemas.microsoft.com/office/drawing/2014/main" id="{03260390-61EA-BAA9-E2F8-E879A4BDC895}"/>
              </a:ext>
            </a:extLst>
          </p:cNvPr>
          <p:cNvSpPr>
            <a:spLocks noGrp="1"/>
          </p:cNvSpPr>
          <p:nvPr>
            <p:ph type="sldNum" sz="quarter" idx="12"/>
          </p:nvPr>
        </p:nvSpPr>
        <p:spPr/>
        <p:txBody>
          <a:bodyPr/>
          <a:lstStyle/>
          <a:p>
            <a:fld id="{FBD27BA9-5E5E-47A3-96A3-794AD83CF364}" type="slidenum">
              <a:rPr lang="en-IN" smtClean="0"/>
              <a:t>28</a:t>
            </a:fld>
            <a:endParaRPr lang="en-IN"/>
          </a:p>
        </p:txBody>
      </p:sp>
      <p:sp>
        <p:nvSpPr>
          <p:cNvPr id="7" name="TextBox 6">
            <a:extLst>
              <a:ext uri="{FF2B5EF4-FFF2-40B4-BE49-F238E27FC236}">
                <a16:creationId xmlns:a16="http://schemas.microsoft.com/office/drawing/2014/main" id="{993B11D2-2568-E81F-2617-2B652B2A040F}"/>
              </a:ext>
            </a:extLst>
          </p:cNvPr>
          <p:cNvSpPr txBox="1"/>
          <p:nvPr/>
        </p:nvSpPr>
        <p:spPr>
          <a:xfrm>
            <a:off x="1066800" y="1286748"/>
            <a:ext cx="10982960"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Real time detection of fresh or rotten apples are given below</a:t>
            </a:r>
            <a:endParaRPr lang="en-IN" dirty="0"/>
          </a:p>
        </p:txBody>
      </p:sp>
    </p:spTree>
    <p:extLst>
      <p:ext uri="{BB962C8B-B14F-4D97-AF65-F5344CB8AC3E}">
        <p14:creationId xmlns:p14="http://schemas.microsoft.com/office/powerpoint/2010/main" val="402476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8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83DA1-AE6B-21B8-B99A-1095AE73A179}"/>
              </a:ext>
            </a:extLst>
          </p:cNvPr>
          <p:cNvSpPr>
            <a:spLocks noGrp="1"/>
          </p:cNvSpPr>
          <p:nvPr>
            <p:ph type="title"/>
          </p:nvPr>
        </p:nvSpPr>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0789AB01-0504-AD31-9375-EA54B7C43C49}"/>
              </a:ext>
            </a:extLst>
          </p:cNvPr>
          <p:cNvSpPr>
            <a:spLocks noGrp="1"/>
          </p:cNvSpPr>
          <p:nvPr>
            <p:ph idx="1"/>
          </p:nvPr>
        </p:nvSpPr>
        <p:spPr>
          <a:xfrm>
            <a:off x="677334" y="2160589"/>
            <a:ext cx="7481146" cy="4334146"/>
          </a:xfrm>
        </p:spPr>
        <p:txBody>
          <a:bodyPr>
            <a:normAutofit/>
          </a:bodyPr>
          <a:lstStyle/>
          <a:p>
            <a:r>
              <a:rPr lang="en-US" sz="2200" dirty="0"/>
              <a:t>The stereo camera setup utilized a baseline distance of 7 cm, ensuring optimal depth calculation precision.</a:t>
            </a:r>
          </a:p>
          <a:p>
            <a:r>
              <a:rPr lang="en-US" sz="2200" dirty="0"/>
              <a:t>The calibration accuracy of the cameras was high, contributing to reliable depth measurement. </a:t>
            </a:r>
            <a:endParaRPr lang="en-IN" sz="2200" dirty="0"/>
          </a:p>
        </p:txBody>
      </p:sp>
      <p:pic>
        <p:nvPicPr>
          <p:cNvPr id="4" name="WhatsApp Video 2024-06-01 at 14.22.20_d5d7984d">
            <a:hlinkClick r:id="" action="ppaction://media"/>
            <a:extLst>
              <a:ext uri="{FF2B5EF4-FFF2-40B4-BE49-F238E27FC236}">
                <a16:creationId xmlns:a16="http://schemas.microsoft.com/office/drawing/2014/main" id="{1B1E96DB-AA28-B0D0-185C-D345B8D30EF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439150" y="116930"/>
            <a:ext cx="3448050" cy="6131470"/>
          </a:xfrm>
          <a:prstGeom prst="rect">
            <a:avLst/>
          </a:prstGeom>
        </p:spPr>
      </p:pic>
      <p:sp>
        <p:nvSpPr>
          <p:cNvPr id="5" name="Slide Number Placeholder 4">
            <a:extLst>
              <a:ext uri="{FF2B5EF4-FFF2-40B4-BE49-F238E27FC236}">
                <a16:creationId xmlns:a16="http://schemas.microsoft.com/office/drawing/2014/main" id="{1F5DD070-036F-E420-9EF7-F43066C2453C}"/>
              </a:ext>
            </a:extLst>
          </p:cNvPr>
          <p:cNvSpPr>
            <a:spLocks noGrp="1"/>
          </p:cNvSpPr>
          <p:nvPr>
            <p:ph type="sldNum" sz="quarter" idx="12"/>
          </p:nvPr>
        </p:nvSpPr>
        <p:spPr>
          <a:xfrm>
            <a:off x="9139303" y="6312172"/>
            <a:ext cx="683339" cy="365125"/>
          </a:xfrm>
        </p:spPr>
        <p:txBody>
          <a:bodyPr/>
          <a:lstStyle/>
          <a:p>
            <a:fld id="{FBD27BA9-5E5E-47A3-96A3-794AD83CF364}" type="slidenum">
              <a:rPr lang="en-IN" sz="1200" smtClean="0"/>
              <a:t>29</a:t>
            </a:fld>
            <a:endParaRPr lang="en-IN" sz="1200"/>
          </a:p>
        </p:txBody>
      </p:sp>
      <p:sp>
        <p:nvSpPr>
          <p:cNvPr id="6" name="TextBox 5">
            <a:extLst>
              <a:ext uri="{FF2B5EF4-FFF2-40B4-BE49-F238E27FC236}">
                <a16:creationId xmlns:a16="http://schemas.microsoft.com/office/drawing/2014/main" id="{7B74F57A-6A2D-F357-4020-780EA99C8EB3}"/>
              </a:ext>
            </a:extLst>
          </p:cNvPr>
          <p:cNvSpPr txBox="1"/>
          <p:nvPr/>
        </p:nvSpPr>
        <p:spPr>
          <a:xfrm>
            <a:off x="9981161" y="6250895"/>
            <a:ext cx="1198880" cy="646331"/>
          </a:xfrm>
          <a:prstGeom prst="rect">
            <a:avLst/>
          </a:prstGeom>
          <a:noFill/>
        </p:spPr>
        <p:txBody>
          <a:bodyPr wrap="square" rtlCol="0">
            <a:spAutoFit/>
          </a:bodyPr>
          <a:lstStyle/>
          <a:p>
            <a:r>
              <a:rPr lang="en-IN" dirty="0"/>
              <a:t>Figure:7</a:t>
            </a:r>
          </a:p>
          <a:p>
            <a:endParaRPr lang="en-IN" dirty="0"/>
          </a:p>
        </p:txBody>
      </p:sp>
    </p:spTree>
    <p:extLst>
      <p:ext uri="{BB962C8B-B14F-4D97-AF65-F5344CB8AC3E}">
        <p14:creationId xmlns:p14="http://schemas.microsoft.com/office/powerpoint/2010/main" val="401250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93991-F665-87FC-ACE8-E291B8B251D6}"/>
              </a:ext>
            </a:extLst>
          </p:cNvPr>
          <p:cNvSpPr>
            <a:spLocks noGrp="1"/>
          </p:cNvSpPr>
          <p:nvPr>
            <p:ph type="title"/>
          </p:nvPr>
        </p:nvSpPr>
        <p:spPr/>
        <p:txBody>
          <a:bodyPr/>
          <a:lstStyle/>
          <a:p>
            <a:r>
              <a:rPr lang="en-IN" dirty="0"/>
              <a:t>Introduction</a:t>
            </a:r>
          </a:p>
        </p:txBody>
      </p:sp>
      <p:sp>
        <p:nvSpPr>
          <p:cNvPr id="3" name="Content Placeholder 2">
            <a:extLst>
              <a:ext uri="{FF2B5EF4-FFF2-40B4-BE49-F238E27FC236}">
                <a16:creationId xmlns:a16="http://schemas.microsoft.com/office/drawing/2014/main" id="{6A36FC0A-6F88-31BE-C834-7ACD769D1C20}"/>
              </a:ext>
            </a:extLst>
          </p:cNvPr>
          <p:cNvSpPr>
            <a:spLocks noGrp="1"/>
          </p:cNvSpPr>
          <p:nvPr>
            <p:ph idx="1"/>
          </p:nvPr>
        </p:nvSpPr>
        <p:spPr>
          <a:xfrm>
            <a:off x="677334" y="1679734"/>
            <a:ext cx="8507306" cy="3498531"/>
          </a:xfrm>
        </p:spPr>
        <p:txBody>
          <a:bodyPr>
            <a:noAutofit/>
          </a:bodyPr>
          <a:lstStyle/>
          <a:p>
            <a:r>
              <a:rPr lang="en-IN" sz="2200" dirty="0"/>
              <a:t>This project aims to develop a Mobile robot that can navigate to the desired location and can detect Freshness and ripeness of apples and also find depth of the Apple from the system.</a:t>
            </a:r>
          </a:p>
        </p:txBody>
      </p:sp>
      <p:sp>
        <p:nvSpPr>
          <p:cNvPr id="6" name="Slide Number Placeholder 5">
            <a:extLst>
              <a:ext uri="{FF2B5EF4-FFF2-40B4-BE49-F238E27FC236}">
                <a16:creationId xmlns:a16="http://schemas.microsoft.com/office/drawing/2014/main" id="{FA65EB60-5606-36A6-506B-396C212C4448}"/>
              </a:ext>
            </a:extLst>
          </p:cNvPr>
          <p:cNvSpPr>
            <a:spLocks noGrp="1"/>
          </p:cNvSpPr>
          <p:nvPr>
            <p:ph type="sldNum" sz="quarter" idx="12"/>
          </p:nvPr>
        </p:nvSpPr>
        <p:spPr>
          <a:xfrm>
            <a:off x="9433943" y="6285202"/>
            <a:ext cx="683339" cy="365125"/>
          </a:xfrm>
        </p:spPr>
        <p:txBody>
          <a:bodyPr/>
          <a:lstStyle/>
          <a:p>
            <a:fld id="{FBD27BA9-5E5E-47A3-96A3-794AD83CF364}" type="slidenum">
              <a:rPr lang="en-IN" sz="1200" smtClean="0"/>
              <a:t>3</a:t>
            </a:fld>
            <a:endParaRPr lang="en-IN" sz="1200" dirty="0"/>
          </a:p>
        </p:txBody>
      </p:sp>
    </p:spTree>
    <p:extLst>
      <p:ext uri="{BB962C8B-B14F-4D97-AF65-F5344CB8AC3E}">
        <p14:creationId xmlns:p14="http://schemas.microsoft.com/office/powerpoint/2010/main" val="28447432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294CF-FD82-FB7A-695D-F613FD469A2D}"/>
              </a:ext>
            </a:extLst>
          </p:cNvPr>
          <p:cNvSpPr>
            <a:spLocks noGrp="1"/>
          </p:cNvSpPr>
          <p:nvPr>
            <p:ph type="title"/>
          </p:nvPr>
        </p:nvSpPr>
        <p:spPr>
          <a:xfrm>
            <a:off x="741680" y="609600"/>
            <a:ext cx="8532322" cy="680720"/>
          </a:xfrm>
        </p:spPr>
        <p:txBody>
          <a:bodyPr/>
          <a:lstStyle/>
          <a:p>
            <a:r>
              <a:rPr lang="en-IN" dirty="0"/>
              <a:t>Results</a:t>
            </a:r>
          </a:p>
        </p:txBody>
      </p:sp>
      <p:pic>
        <p:nvPicPr>
          <p:cNvPr id="5" name="Content Placeholder 4">
            <a:extLst>
              <a:ext uri="{FF2B5EF4-FFF2-40B4-BE49-F238E27FC236}">
                <a16:creationId xmlns:a16="http://schemas.microsoft.com/office/drawing/2014/main" id="{A372CAA5-B937-36D9-740B-8C853B086C4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2" t="2095" r="-12" b="15116"/>
          <a:stretch/>
        </p:blipFill>
        <p:spPr>
          <a:xfrm>
            <a:off x="1778000" y="2562026"/>
            <a:ext cx="3556000" cy="3925358"/>
          </a:xfrm>
        </p:spPr>
      </p:pic>
      <p:pic>
        <p:nvPicPr>
          <p:cNvPr id="8" name="Picture 7">
            <a:extLst>
              <a:ext uri="{FF2B5EF4-FFF2-40B4-BE49-F238E27FC236}">
                <a16:creationId xmlns:a16="http://schemas.microsoft.com/office/drawing/2014/main" id="{7BCB5005-7D49-C771-1217-F3FE83CC322D}"/>
              </a:ext>
            </a:extLst>
          </p:cNvPr>
          <p:cNvPicPr>
            <a:picLocks noChangeAspect="1"/>
          </p:cNvPicPr>
          <p:nvPr/>
        </p:nvPicPr>
        <p:blipFill rotWithShape="1">
          <a:blip r:embed="rId3">
            <a:extLst>
              <a:ext uri="{28A0092B-C50C-407E-A947-70E740481C1C}">
                <a14:useLocalDpi xmlns:a14="http://schemas.microsoft.com/office/drawing/2010/main" val="0"/>
              </a:ext>
            </a:extLst>
          </a:blip>
          <a:srcRect b="22352"/>
          <a:stretch/>
        </p:blipFill>
        <p:spPr>
          <a:xfrm>
            <a:off x="6466213" y="2527596"/>
            <a:ext cx="3791500" cy="3925358"/>
          </a:xfrm>
          <a:prstGeom prst="rect">
            <a:avLst/>
          </a:prstGeom>
        </p:spPr>
      </p:pic>
      <p:sp>
        <p:nvSpPr>
          <p:cNvPr id="9" name="TextBox 8">
            <a:extLst>
              <a:ext uri="{FF2B5EF4-FFF2-40B4-BE49-F238E27FC236}">
                <a16:creationId xmlns:a16="http://schemas.microsoft.com/office/drawing/2014/main" id="{C7EE9F81-52EE-0CF5-BBB0-140C40C7DA48}"/>
              </a:ext>
            </a:extLst>
          </p:cNvPr>
          <p:cNvSpPr txBox="1"/>
          <p:nvPr/>
        </p:nvSpPr>
        <p:spPr>
          <a:xfrm>
            <a:off x="934720" y="1412240"/>
            <a:ext cx="10007600" cy="769441"/>
          </a:xfrm>
          <a:prstGeom prst="rect">
            <a:avLst/>
          </a:prstGeom>
          <a:noFill/>
        </p:spPr>
        <p:txBody>
          <a:bodyPr wrap="square" rtlCol="0">
            <a:spAutoFit/>
          </a:bodyPr>
          <a:lstStyle/>
          <a:p>
            <a:r>
              <a:rPr lang="en-IN" sz="2200" dirty="0"/>
              <a:t>Images from left and right ESP32 Cameras are given </a:t>
            </a:r>
            <a:r>
              <a:rPr lang="en-IN" sz="2200" dirty="0" err="1"/>
              <a:t>below.And</a:t>
            </a:r>
            <a:r>
              <a:rPr lang="en-IN" sz="2200" dirty="0"/>
              <a:t> the distance from camera to apple is also shown in both frames</a:t>
            </a:r>
          </a:p>
        </p:txBody>
      </p:sp>
      <p:sp>
        <p:nvSpPr>
          <p:cNvPr id="10" name="TextBox 9">
            <a:extLst>
              <a:ext uri="{FF2B5EF4-FFF2-40B4-BE49-F238E27FC236}">
                <a16:creationId xmlns:a16="http://schemas.microsoft.com/office/drawing/2014/main" id="{ADCE53EB-D7DD-3354-A304-8AAE7511BB52}"/>
              </a:ext>
            </a:extLst>
          </p:cNvPr>
          <p:cNvSpPr txBox="1"/>
          <p:nvPr/>
        </p:nvSpPr>
        <p:spPr>
          <a:xfrm>
            <a:off x="3127204" y="2192694"/>
            <a:ext cx="924560" cy="369332"/>
          </a:xfrm>
          <a:prstGeom prst="rect">
            <a:avLst/>
          </a:prstGeom>
          <a:noFill/>
        </p:spPr>
        <p:txBody>
          <a:bodyPr wrap="square" rtlCol="0">
            <a:spAutoFit/>
          </a:bodyPr>
          <a:lstStyle/>
          <a:p>
            <a:r>
              <a:rPr lang="en-IN" dirty="0"/>
              <a:t>Left</a:t>
            </a:r>
          </a:p>
        </p:txBody>
      </p:sp>
      <p:sp>
        <p:nvSpPr>
          <p:cNvPr id="11" name="TextBox 10">
            <a:extLst>
              <a:ext uri="{FF2B5EF4-FFF2-40B4-BE49-F238E27FC236}">
                <a16:creationId xmlns:a16="http://schemas.microsoft.com/office/drawing/2014/main" id="{BDA42254-71B8-F256-52F8-96BC29F16A18}"/>
              </a:ext>
            </a:extLst>
          </p:cNvPr>
          <p:cNvSpPr txBox="1"/>
          <p:nvPr/>
        </p:nvSpPr>
        <p:spPr>
          <a:xfrm>
            <a:off x="7932884" y="2196236"/>
            <a:ext cx="1239518" cy="369332"/>
          </a:xfrm>
          <a:prstGeom prst="rect">
            <a:avLst/>
          </a:prstGeom>
          <a:noFill/>
        </p:spPr>
        <p:txBody>
          <a:bodyPr wrap="square" rtlCol="0">
            <a:spAutoFit/>
          </a:bodyPr>
          <a:lstStyle/>
          <a:p>
            <a:r>
              <a:rPr lang="en-IN" dirty="0"/>
              <a:t>Right</a:t>
            </a:r>
          </a:p>
        </p:txBody>
      </p:sp>
      <p:sp>
        <p:nvSpPr>
          <p:cNvPr id="3" name="Slide Number Placeholder 2">
            <a:extLst>
              <a:ext uri="{FF2B5EF4-FFF2-40B4-BE49-F238E27FC236}">
                <a16:creationId xmlns:a16="http://schemas.microsoft.com/office/drawing/2014/main" id="{DF088F78-CAE2-4BDB-12E8-40F64684CAED}"/>
              </a:ext>
            </a:extLst>
          </p:cNvPr>
          <p:cNvSpPr>
            <a:spLocks noGrp="1"/>
          </p:cNvSpPr>
          <p:nvPr>
            <p:ph type="sldNum" sz="quarter" idx="12"/>
          </p:nvPr>
        </p:nvSpPr>
        <p:spPr>
          <a:xfrm>
            <a:off x="9522257" y="6452954"/>
            <a:ext cx="683339" cy="365125"/>
          </a:xfrm>
        </p:spPr>
        <p:txBody>
          <a:bodyPr/>
          <a:lstStyle/>
          <a:p>
            <a:fld id="{FBD27BA9-5E5E-47A3-96A3-794AD83CF364}" type="slidenum">
              <a:rPr lang="en-IN" sz="1200" smtClean="0"/>
              <a:t>30</a:t>
            </a:fld>
            <a:endParaRPr lang="en-IN" sz="1200" dirty="0"/>
          </a:p>
        </p:txBody>
      </p:sp>
      <p:sp>
        <p:nvSpPr>
          <p:cNvPr id="4" name="TextBox 3">
            <a:extLst>
              <a:ext uri="{FF2B5EF4-FFF2-40B4-BE49-F238E27FC236}">
                <a16:creationId xmlns:a16="http://schemas.microsoft.com/office/drawing/2014/main" id="{17CF1AD2-C4BD-A166-FEBA-DB4D2F1FF0DC}"/>
              </a:ext>
            </a:extLst>
          </p:cNvPr>
          <p:cNvSpPr txBox="1"/>
          <p:nvPr/>
        </p:nvSpPr>
        <p:spPr>
          <a:xfrm>
            <a:off x="2560320" y="6476723"/>
            <a:ext cx="2702560" cy="646331"/>
          </a:xfrm>
          <a:prstGeom prst="rect">
            <a:avLst/>
          </a:prstGeom>
          <a:noFill/>
        </p:spPr>
        <p:txBody>
          <a:bodyPr wrap="square" rtlCol="0">
            <a:spAutoFit/>
          </a:bodyPr>
          <a:lstStyle/>
          <a:p>
            <a:r>
              <a:rPr lang="en-IN" dirty="0"/>
              <a:t>Figure:8</a:t>
            </a:r>
          </a:p>
          <a:p>
            <a:endParaRPr lang="en-IN" dirty="0"/>
          </a:p>
        </p:txBody>
      </p:sp>
      <p:sp>
        <p:nvSpPr>
          <p:cNvPr id="6" name="TextBox 5">
            <a:extLst>
              <a:ext uri="{FF2B5EF4-FFF2-40B4-BE49-F238E27FC236}">
                <a16:creationId xmlns:a16="http://schemas.microsoft.com/office/drawing/2014/main" id="{D4803908-5FBF-81FA-F701-CC228285EF9D}"/>
              </a:ext>
            </a:extLst>
          </p:cNvPr>
          <p:cNvSpPr txBox="1"/>
          <p:nvPr/>
        </p:nvSpPr>
        <p:spPr>
          <a:xfrm>
            <a:off x="7722245" y="6416799"/>
            <a:ext cx="2141682" cy="646331"/>
          </a:xfrm>
          <a:prstGeom prst="rect">
            <a:avLst/>
          </a:prstGeom>
          <a:noFill/>
        </p:spPr>
        <p:txBody>
          <a:bodyPr wrap="square" rtlCol="0">
            <a:spAutoFit/>
          </a:bodyPr>
          <a:lstStyle/>
          <a:p>
            <a:r>
              <a:rPr lang="en-IN" dirty="0"/>
              <a:t>Figure:9</a:t>
            </a:r>
          </a:p>
          <a:p>
            <a:endParaRPr lang="en-IN" dirty="0"/>
          </a:p>
        </p:txBody>
      </p:sp>
    </p:spTree>
    <p:extLst>
      <p:ext uri="{BB962C8B-B14F-4D97-AF65-F5344CB8AC3E}">
        <p14:creationId xmlns:p14="http://schemas.microsoft.com/office/powerpoint/2010/main" val="3789909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D833-B02F-4722-2951-AEF18C9C2B8B}"/>
              </a:ext>
            </a:extLst>
          </p:cNvPr>
          <p:cNvSpPr>
            <a:spLocks noGrp="1"/>
          </p:cNvSpPr>
          <p:nvPr>
            <p:ph type="title"/>
          </p:nvPr>
        </p:nvSpPr>
        <p:spPr/>
        <p:txBody>
          <a:bodyPr/>
          <a:lstStyle/>
          <a:p>
            <a:r>
              <a:rPr lang="en-IN" dirty="0"/>
              <a:t>Results</a:t>
            </a:r>
          </a:p>
        </p:txBody>
      </p:sp>
      <p:sp>
        <p:nvSpPr>
          <p:cNvPr id="4" name="Slide Number Placeholder 3">
            <a:extLst>
              <a:ext uri="{FF2B5EF4-FFF2-40B4-BE49-F238E27FC236}">
                <a16:creationId xmlns:a16="http://schemas.microsoft.com/office/drawing/2014/main" id="{8EED0A1D-FEE9-CB32-4926-CA475EC0528C}"/>
              </a:ext>
            </a:extLst>
          </p:cNvPr>
          <p:cNvSpPr>
            <a:spLocks noGrp="1"/>
          </p:cNvSpPr>
          <p:nvPr>
            <p:ph type="sldNum" sz="quarter" idx="12"/>
          </p:nvPr>
        </p:nvSpPr>
        <p:spPr/>
        <p:txBody>
          <a:bodyPr/>
          <a:lstStyle/>
          <a:p>
            <a:fld id="{FBD27BA9-5E5E-47A3-96A3-794AD83CF364}" type="slidenum">
              <a:rPr lang="en-IN" smtClean="0"/>
              <a:t>31</a:t>
            </a:fld>
            <a:endParaRPr lang="en-IN"/>
          </a:p>
        </p:txBody>
      </p:sp>
      <p:pic>
        <p:nvPicPr>
          <p:cNvPr id="8" name="Picture 7">
            <a:extLst>
              <a:ext uri="{FF2B5EF4-FFF2-40B4-BE49-F238E27FC236}">
                <a16:creationId xmlns:a16="http://schemas.microsoft.com/office/drawing/2014/main" id="{9913DB48-B8EF-BA7E-990C-0D1C75B7020D}"/>
              </a:ext>
            </a:extLst>
          </p:cNvPr>
          <p:cNvPicPr>
            <a:picLocks noChangeAspect="1"/>
          </p:cNvPicPr>
          <p:nvPr/>
        </p:nvPicPr>
        <p:blipFill rotWithShape="1">
          <a:blip r:embed="rId2">
            <a:extLst>
              <a:ext uri="{28A0092B-C50C-407E-A947-70E740481C1C}">
                <a14:useLocalDpi xmlns:a14="http://schemas.microsoft.com/office/drawing/2010/main" val="0"/>
              </a:ext>
            </a:extLst>
          </a:blip>
          <a:srcRect l="33889" t="26790" r="13379" b="26049"/>
          <a:stretch/>
        </p:blipFill>
        <p:spPr>
          <a:xfrm>
            <a:off x="893036" y="2599056"/>
            <a:ext cx="7538335" cy="3792226"/>
          </a:xfrm>
          <a:prstGeom prst="rect">
            <a:avLst/>
          </a:prstGeom>
        </p:spPr>
      </p:pic>
      <p:sp>
        <p:nvSpPr>
          <p:cNvPr id="11" name="TextBox 10">
            <a:extLst>
              <a:ext uri="{FF2B5EF4-FFF2-40B4-BE49-F238E27FC236}">
                <a16:creationId xmlns:a16="http://schemas.microsoft.com/office/drawing/2014/main" id="{1B01E482-4A84-3C6C-3A25-064F7E29984E}"/>
              </a:ext>
            </a:extLst>
          </p:cNvPr>
          <p:cNvSpPr txBox="1"/>
          <p:nvPr/>
        </p:nvSpPr>
        <p:spPr>
          <a:xfrm>
            <a:off x="1015168" y="1491547"/>
            <a:ext cx="10825865" cy="1015663"/>
          </a:xfrm>
          <a:prstGeom prst="rect">
            <a:avLst/>
          </a:prstGeom>
          <a:noFill/>
        </p:spPr>
        <p:txBody>
          <a:bodyPr wrap="square" rtlCol="0">
            <a:spAutoFit/>
          </a:bodyPr>
          <a:lstStyle/>
          <a:p>
            <a:r>
              <a:rPr lang="en-US" sz="2000" dirty="0"/>
              <a:t>The results of our YOLOv8 model showcase its strong performance in detecting both fresh and rotten apples. Across different training epochs, the model consistently achieves high mean Average Precision (</a:t>
            </a:r>
            <a:r>
              <a:rPr lang="en-US" sz="2000" dirty="0" err="1"/>
              <a:t>mAP</a:t>
            </a:r>
            <a:r>
              <a:rPr lang="en-US" sz="2000" dirty="0"/>
              <a:t>) values for both classes</a:t>
            </a:r>
            <a:endParaRPr lang="en-IN" sz="2000" dirty="0"/>
          </a:p>
        </p:txBody>
      </p:sp>
    </p:spTree>
    <p:extLst>
      <p:ext uri="{BB962C8B-B14F-4D97-AF65-F5344CB8AC3E}">
        <p14:creationId xmlns:p14="http://schemas.microsoft.com/office/powerpoint/2010/main" val="715055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DC55-7876-E82D-F764-2399ED215946}"/>
              </a:ext>
            </a:extLst>
          </p:cNvPr>
          <p:cNvSpPr>
            <a:spLocks noGrp="1"/>
          </p:cNvSpPr>
          <p:nvPr>
            <p:ph type="title"/>
          </p:nvPr>
        </p:nvSpPr>
        <p:spPr/>
        <p:txBody>
          <a:bodyPr/>
          <a:lstStyle/>
          <a:p>
            <a:r>
              <a:rPr lang="en-IN" dirty="0"/>
              <a:t>Results</a:t>
            </a:r>
          </a:p>
        </p:txBody>
      </p:sp>
      <p:pic>
        <p:nvPicPr>
          <p:cNvPr id="4" name="Picture 3">
            <a:extLst>
              <a:ext uri="{FF2B5EF4-FFF2-40B4-BE49-F238E27FC236}">
                <a16:creationId xmlns:a16="http://schemas.microsoft.com/office/drawing/2014/main" id="{2E261028-7BA7-FFBE-207A-08A532D40FBB}"/>
              </a:ext>
            </a:extLst>
          </p:cNvPr>
          <p:cNvPicPr>
            <a:picLocks noChangeAspect="1"/>
          </p:cNvPicPr>
          <p:nvPr/>
        </p:nvPicPr>
        <p:blipFill rotWithShape="1">
          <a:blip r:embed="rId2">
            <a:extLst>
              <a:ext uri="{28A0092B-C50C-407E-A947-70E740481C1C}">
                <a14:useLocalDpi xmlns:a14="http://schemas.microsoft.com/office/drawing/2010/main" val="0"/>
              </a:ext>
            </a:extLst>
          </a:blip>
          <a:srcRect l="5737" r="5600"/>
          <a:stretch/>
        </p:blipFill>
        <p:spPr>
          <a:xfrm>
            <a:off x="0" y="2470158"/>
            <a:ext cx="4039496" cy="3417016"/>
          </a:xfrm>
          <a:prstGeom prst="rect">
            <a:avLst/>
          </a:prstGeom>
        </p:spPr>
      </p:pic>
      <p:sp>
        <p:nvSpPr>
          <p:cNvPr id="3" name="Slide Number Placeholder 2">
            <a:extLst>
              <a:ext uri="{FF2B5EF4-FFF2-40B4-BE49-F238E27FC236}">
                <a16:creationId xmlns:a16="http://schemas.microsoft.com/office/drawing/2014/main" id="{19529B1F-0A47-6BAD-668F-01B8E943DD31}"/>
              </a:ext>
            </a:extLst>
          </p:cNvPr>
          <p:cNvSpPr>
            <a:spLocks noGrp="1"/>
          </p:cNvSpPr>
          <p:nvPr>
            <p:ph type="sldNum" sz="quarter" idx="12"/>
          </p:nvPr>
        </p:nvSpPr>
        <p:spPr>
          <a:xfrm>
            <a:off x="9509219" y="6308209"/>
            <a:ext cx="683339" cy="365125"/>
          </a:xfrm>
        </p:spPr>
        <p:txBody>
          <a:bodyPr/>
          <a:lstStyle/>
          <a:p>
            <a:fld id="{FBD27BA9-5E5E-47A3-96A3-794AD83CF364}" type="slidenum">
              <a:rPr lang="en-IN" sz="1200" smtClean="0"/>
              <a:t>32</a:t>
            </a:fld>
            <a:endParaRPr lang="en-IN" sz="1200" dirty="0"/>
          </a:p>
        </p:txBody>
      </p:sp>
      <p:pic>
        <p:nvPicPr>
          <p:cNvPr id="7" name="Picture 6">
            <a:extLst>
              <a:ext uri="{FF2B5EF4-FFF2-40B4-BE49-F238E27FC236}">
                <a16:creationId xmlns:a16="http://schemas.microsoft.com/office/drawing/2014/main" id="{40940DF8-ED1A-8A6E-767A-7261B90693B0}"/>
              </a:ext>
            </a:extLst>
          </p:cNvPr>
          <p:cNvPicPr>
            <a:picLocks noChangeAspect="1"/>
          </p:cNvPicPr>
          <p:nvPr/>
        </p:nvPicPr>
        <p:blipFill rotWithShape="1">
          <a:blip r:embed="rId3">
            <a:extLst>
              <a:ext uri="{28A0092B-C50C-407E-A947-70E740481C1C}">
                <a14:useLocalDpi xmlns:a14="http://schemas.microsoft.com/office/drawing/2010/main" val="0"/>
              </a:ext>
            </a:extLst>
          </a:blip>
          <a:srcRect l="7778" r="5737"/>
          <a:stretch/>
        </p:blipFill>
        <p:spPr>
          <a:xfrm>
            <a:off x="8297484" y="2559755"/>
            <a:ext cx="3893358" cy="3376299"/>
          </a:xfrm>
          <a:prstGeom prst="rect">
            <a:avLst/>
          </a:prstGeom>
        </p:spPr>
      </p:pic>
      <p:pic>
        <p:nvPicPr>
          <p:cNvPr id="9" name="Picture 8">
            <a:extLst>
              <a:ext uri="{FF2B5EF4-FFF2-40B4-BE49-F238E27FC236}">
                <a16:creationId xmlns:a16="http://schemas.microsoft.com/office/drawing/2014/main" id="{2DFE9651-4EB1-B483-27AE-083628C8106C}"/>
              </a:ext>
            </a:extLst>
          </p:cNvPr>
          <p:cNvPicPr>
            <a:picLocks noChangeAspect="1"/>
          </p:cNvPicPr>
          <p:nvPr/>
        </p:nvPicPr>
        <p:blipFill rotWithShape="1">
          <a:blip r:embed="rId4">
            <a:extLst>
              <a:ext uri="{28A0092B-C50C-407E-A947-70E740481C1C}">
                <a14:useLocalDpi xmlns:a14="http://schemas.microsoft.com/office/drawing/2010/main" val="0"/>
              </a:ext>
            </a:extLst>
          </a:blip>
          <a:srcRect l="6729" r="5541"/>
          <a:stretch/>
        </p:blipFill>
        <p:spPr>
          <a:xfrm>
            <a:off x="4039496" y="2470158"/>
            <a:ext cx="4121959" cy="3523810"/>
          </a:xfrm>
          <a:prstGeom prst="rect">
            <a:avLst/>
          </a:prstGeom>
        </p:spPr>
      </p:pic>
      <p:sp>
        <p:nvSpPr>
          <p:cNvPr id="10" name="TextBox 9">
            <a:extLst>
              <a:ext uri="{FF2B5EF4-FFF2-40B4-BE49-F238E27FC236}">
                <a16:creationId xmlns:a16="http://schemas.microsoft.com/office/drawing/2014/main" id="{4CCF7F39-6E66-A85C-7F75-75490830C31A}"/>
              </a:ext>
            </a:extLst>
          </p:cNvPr>
          <p:cNvSpPr txBox="1"/>
          <p:nvPr/>
        </p:nvSpPr>
        <p:spPr>
          <a:xfrm>
            <a:off x="677334" y="1477456"/>
            <a:ext cx="11057466" cy="369332"/>
          </a:xfrm>
          <a:prstGeom prst="rect">
            <a:avLst/>
          </a:prstGeom>
          <a:noFill/>
        </p:spPr>
        <p:txBody>
          <a:bodyPr wrap="square" rtlCol="0">
            <a:spAutoFit/>
          </a:bodyPr>
          <a:lstStyle/>
          <a:p>
            <a:r>
              <a:rPr lang="en-IN" dirty="0"/>
              <a:t>Confusion matrices for different training epochs are given below</a:t>
            </a:r>
          </a:p>
        </p:txBody>
      </p:sp>
      <p:sp>
        <p:nvSpPr>
          <p:cNvPr id="12" name="TextBox 11">
            <a:extLst>
              <a:ext uri="{FF2B5EF4-FFF2-40B4-BE49-F238E27FC236}">
                <a16:creationId xmlns:a16="http://schemas.microsoft.com/office/drawing/2014/main" id="{567BA080-DFB1-751A-B8AA-FA4D71A1174E}"/>
              </a:ext>
            </a:extLst>
          </p:cNvPr>
          <p:cNvSpPr txBox="1"/>
          <p:nvPr/>
        </p:nvSpPr>
        <p:spPr>
          <a:xfrm>
            <a:off x="1143000" y="2116667"/>
            <a:ext cx="1964267" cy="369332"/>
          </a:xfrm>
          <a:prstGeom prst="rect">
            <a:avLst/>
          </a:prstGeom>
          <a:noFill/>
        </p:spPr>
        <p:txBody>
          <a:bodyPr wrap="square" rtlCol="0">
            <a:spAutoFit/>
          </a:bodyPr>
          <a:lstStyle/>
          <a:p>
            <a:r>
              <a:rPr lang="en-IN" dirty="0"/>
              <a:t>Epochs:30</a:t>
            </a:r>
          </a:p>
        </p:txBody>
      </p:sp>
      <p:sp>
        <p:nvSpPr>
          <p:cNvPr id="13" name="TextBox 12">
            <a:extLst>
              <a:ext uri="{FF2B5EF4-FFF2-40B4-BE49-F238E27FC236}">
                <a16:creationId xmlns:a16="http://schemas.microsoft.com/office/drawing/2014/main" id="{F1F1EA55-ED3A-69DC-BE26-40B13938CC74}"/>
              </a:ext>
            </a:extLst>
          </p:cNvPr>
          <p:cNvSpPr txBox="1"/>
          <p:nvPr/>
        </p:nvSpPr>
        <p:spPr>
          <a:xfrm>
            <a:off x="4971725" y="2026690"/>
            <a:ext cx="2605942" cy="369332"/>
          </a:xfrm>
          <a:prstGeom prst="rect">
            <a:avLst/>
          </a:prstGeom>
          <a:noFill/>
        </p:spPr>
        <p:txBody>
          <a:bodyPr wrap="square" rtlCol="0">
            <a:spAutoFit/>
          </a:bodyPr>
          <a:lstStyle/>
          <a:p>
            <a:r>
              <a:rPr lang="en-IN" dirty="0"/>
              <a:t>Epochs:10</a:t>
            </a:r>
          </a:p>
        </p:txBody>
      </p:sp>
      <p:sp>
        <p:nvSpPr>
          <p:cNvPr id="14" name="TextBox 13">
            <a:extLst>
              <a:ext uri="{FF2B5EF4-FFF2-40B4-BE49-F238E27FC236}">
                <a16:creationId xmlns:a16="http://schemas.microsoft.com/office/drawing/2014/main" id="{CBCDEB12-9546-AC87-5C5E-154F03693565}"/>
              </a:ext>
            </a:extLst>
          </p:cNvPr>
          <p:cNvSpPr txBox="1"/>
          <p:nvPr/>
        </p:nvSpPr>
        <p:spPr>
          <a:xfrm>
            <a:off x="9274002" y="2026690"/>
            <a:ext cx="2062865" cy="369332"/>
          </a:xfrm>
          <a:prstGeom prst="rect">
            <a:avLst/>
          </a:prstGeom>
          <a:noFill/>
        </p:spPr>
        <p:txBody>
          <a:bodyPr wrap="square" rtlCol="0">
            <a:spAutoFit/>
          </a:bodyPr>
          <a:lstStyle/>
          <a:p>
            <a:r>
              <a:rPr lang="en-IN" dirty="0"/>
              <a:t>Epochs:5</a:t>
            </a:r>
          </a:p>
        </p:txBody>
      </p:sp>
    </p:spTree>
    <p:extLst>
      <p:ext uri="{BB962C8B-B14F-4D97-AF65-F5344CB8AC3E}">
        <p14:creationId xmlns:p14="http://schemas.microsoft.com/office/powerpoint/2010/main" val="30648853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027E9-C00E-E6CB-7346-81C5BF50CF43}"/>
              </a:ext>
            </a:extLst>
          </p:cNvPr>
          <p:cNvSpPr>
            <a:spLocks noGrp="1"/>
          </p:cNvSpPr>
          <p:nvPr>
            <p:ph type="title"/>
          </p:nvPr>
        </p:nvSpPr>
        <p:spPr/>
        <p:txBody>
          <a:bodyPr/>
          <a:lstStyle/>
          <a:p>
            <a:r>
              <a:rPr lang="en-IN" dirty="0"/>
              <a:t>Results</a:t>
            </a:r>
          </a:p>
        </p:txBody>
      </p:sp>
      <p:sp>
        <p:nvSpPr>
          <p:cNvPr id="4" name="Slide Number Placeholder 3">
            <a:extLst>
              <a:ext uri="{FF2B5EF4-FFF2-40B4-BE49-F238E27FC236}">
                <a16:creationId xmlns:a16="http://schemas.microsoft.com/office/drawing/2014/main" id="{35518548-E36C-08E5-650C-18784DEFEB76}"/>
              </a:ext>
            </a:extLst>
          </p:cNvPr>
          <p:cNvSpPr>
            <a:spLocks noGrp="1"/>
          </p:cNvSpPr>
          <p:nvPr>
            <p:ph type="sldNum" sz="quarter" idx="12"/>
          </p:nvPr>
        </p:nvSpPr>
        <p:spPr>
          <a:xfrm>
            <a:off x="10487176" y="6058778"/>
            <a:ext cx="683339" cy="365125"/>
          </a:xfrm>
        </p:spPr>
        <p:txBody>
          <a:bodyPr/>
          <a:lstStyle/>
          <a:p>
            <a:fld id="{FBD27BA9-5E5E-47A3-96A3-794AD83CF364}" type="slidenum">
              <a:rPr lang="en-IN" smtClean="0"/>
              <a:t>33</a:t>
            </a:fld>
            <a:endParaRPr lang="en-IN" dirty="0"/>
          </a:p>
        </p:txBody>
      </p:sp>
      <p:pic>
        <p:nvPicPr>
          <p:cNvPr id="5" name="Content Placeholder 4">
            <a:extLst>
              <a:ext uri="{FF2B5EF4-FFF2-40B4-BE49-F238E27FC236}">
                <a16:creationId xmlns:a16="http://schemas.microsoft.com/office/drawing/2014/main" id="{84BB5BB7-859B-7C17-897A-43F69D11F01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687"/>
          <a:stretch/>
        </p:blipFill>
        <p:spPr>
          <a:xfrm>
            <a:off x="0" y="2372878"/>
            <a:ext cx="3539066" cy="3403942"/>
          </a:xfrm>
          <a:prstGeom prst="rect">
            <a:avLst/>
          </a:prstGeom>
        </p:spPr>
      </p:pic>
      <p:pic>
        <p:nvPicPr>
          <p:cNvPr id="7" name="Picture 6">
            <a:extLst>
              <a:ext uri="{FF2B5EF4-FFF2-40B4-BE49-F238E27FC236}">
                <a16:creationId xmlns:a16="http://schemas.microsoft.com/office/drawing/2014/main" id="{26C0852C-722D-7F46-7596-3EDC3EE00390}"/>
              </a:ext>
            </a:extLst>
          </p:cNvPr>
          <p:cNvPicPr>
            <a:picLocks noChangeAspect="1"/>
          </p:cNvPicPr>
          <p:nvPr/>
        </p:nvPicPr>
        <p:blipFill rotWithShape="1">
          <a:blip r:embed="rId3">
            <a:extLst>
              <a:ext uri="{28A0092B-C50C-407E-A947-70E740481C1C}">
                <a14:useLocalDpi xmlns:a14="http://schemas.microsoft.com/office/drawing/2010/main" val="0"/>
              </a:ext>
            </a:extLst>
          </a:blip>
          <a:srcRect l="3783" t="541" r="29115" b="-3285"/>
          <a:stretch/>
        </p:blipFill>
        <p:spPr>
          <a:xfrm>
            <a:off x="4049120" y="2440728"/>
            <a:ext cx="3407044" cy="3477814"/>
          </a:xfrm>
          <a:prstGeom prst="rect">
            <a:avLst/>
          </a:prstGeom>
        </p:spPr>
      </p:pic>
      <p:pic>
        <p:nvPicPr>
          <p:cNvPr id="9" name="Picture 8">
            <a:extLst>
              <a:ext uri="{FF2B5EF4-FFF2-40B4-BE49-F238E27FC236}">
                <a16:creationId xmlns:a16="http://schemas.microsoft.com/office/drawing/2014/main" id="{4B259763-6802-4DF7-811C-98155CDA4555}"/>
              </a:ext>
            </a:extLst>
          </p:cNvPr>
          <p:cNvPicPr>
            <a:picLocks noChangeAspect="1"/>
          </p:cNvPicPr>
          <p:nvPr/>
        </p:nvPicPr>
        <p:blipFill rotWithShape="1">
          <a:blip r:embed="rId4">
            <a:extLst>
              <a:ext uri="{28A0092B-C50C-407E-A947-70E740481C1C}">
                <a14:useLocalDpi xmlns:a14="http://schemas.microsoft.com/office/drawing/2010/main" val="0"/>
              </a:ext>
            </a:extLst>
          </a:blip>
          <a:srcRect r="30687"/>
          <a:stretch/>
        </p:blipFill>
        <p:spPr>
          <a:xfrm>
            <a:off x="7790725" y="2447391"/>
            <a:ext cx="3407043" cy="3276959"/>
          </a:xfrm>
          <a:prstGeom prst="rect">
            <a:avLst/>
          </a:prstGeom>
        </p:spPr>
      </p:pic>
      <p:pic>
        <p:nvPicPr>
          <p:cNvPr id="10" name="Content Placeholder 4">
            <a:extLst>
              <a:ext uri="{FF2B5EF4-FFF2-40B4-BE49-F238E27FC236}">
                <a16:creationId xmlns:a16="http://schemas.microsoft.com/office/drawing/2014/main" id="{824DC3CF-BB7A-8AE8-4D0B-617A82F9F028}"/>
              </a:ext>
            </a:extLst>
          </p:cNvPr>
          <p:cNvPicPr>
            <a:picLocks noChangeAspect="1"/>
          </p:cNvPicPr>
          <p:nvPr/>
        </p:nvPicPr>
        <p:blipFill rotWithShape="1">
          <a:blip r:embed="rId2">
            <a:extLst>
              <a:ext uri="{28A0092B-C50C-407E-A947-70E740481C1C}">
                <a14:useLocalDpi xmlns:a14="http://schemas.microsoft.com/office/drawing/2010/main" val="0"/>
              </a:ext>
            </a:extLst>
          </a:blip>
          <a:srcRect l="69313" t="4051" r="1648" b="75278"/>
          <a:stretch/>
        </p:blipFill>
        <p:spPr>
          <a:xfrm>
            <a:off x="677334" y="5682003"/>
            <a:ext cx="1735666" cy="823658"/>
          </a:xfrm>
          <a:prstGeom prst="rect">
            <a:avLst/>
          </a:prstGeom>
        </p:spPr>
      </p:pic>
      <p:pic>
        <p:nvPicPr>
          <p:cNvPr id="11" name="Picture 10">
            <a:extLst>
              <a:ext uri="{FF2B5EF4-FFF2-40B4-BE49-F238E27FC236}">
                <a16:creationId xmlns:a16="http://schemas.microsoft.com/office/drawing/2014/main" id="{C437027B-353A-9A14-B810-8D85A832BCB2}"/>
              </a:ext>
            </a:extLst>
          </p:cNvPr>
          <p:cNvPicPr>
            <a:picLocks noChangeAspect="1"/>
          </p:cNvPicPr>
          <p:nvPr/>
        </p:nvPicPr>
        <p:blipFill rotWithShape="1">
          <a:blip r:embed="rId3">
            <a:extLst>
              <a:ext uri="{28A0092B-C50C-407E-A947-70E740481C1C}">
                <a14:useLocalDpi xmlns:a14="http://schemas.microsoft.com/office/drawing/2010/main" val="0"/>
              </a:ext>
            </a:extLst>
          </a:blip>
          <a:srcRect l="69572" t="5321" r="2051" b="77356"/>
          <a:stretch/>
        </p:blipFill>
        <p:spPr>
          <a:xfrm>
            <a:off x="5140990" y="5724350"/>
            <a:ext cx="1557865" cy="634024"/>
          </a:xfrm>
          <a:prstGeom prst="rect">
            <a:avLst/>
          </a:prstGeom>
        </p:spPr>
      </p:pic>
      <p:pic>
        <p:nvPicPr>
          <p:cNvPr id="12" name="Picture 11">
            <a:extLst>
              <a:ext uri="{FF2B5EF4-FFF2-40B4-BE49-F238E27FC236}">
                <a16:creationId xmlns:a16="http://schemas.microsoft.com/office/drawing/2014/main" id="{9282157F-3A48-B48D-8E4F-9D1ED42ABEAE}"/>
              </a:ext>
            </a:extLst>
          </p:cNvPr>
          <p:cNvPicPr>
            <a:picLocks noChangeAspect="1"/>
          </p:cNvPicPr>
          <p:nvPr/>
        </p:nvPicPr>
        <p:blipFill rotWithShape="1">
          <a:blip r:embed="rId4">
            <a:extLst>
              <a:ext uri="{28A0092B-C50C-407E-A947-70E740481C1C}">
                <a14:useLocalDpi xmlns:a14="http://schemas.microsoft.com/office/drawing/2010/main" val="0"/>
              </a:ext>
            </a:extLst>
          </a:blip>
          <a:srcRect l="69159" t="5902" r="400" b="78054"/>
          <a:stretch/>
        </p:blipFill>
        <p:spPr>
          <a:xfrm>
            <a:off x="8938947" y="5752144"/>
            <a:ext cx="1725424" cy="606230"/>
          </a:xfrm>
          <a:prstGeom prst="rect">
            <a:avLst/>
          </a:prstGeom>
        </p:spPr>
      </p:pic>
      <p:sp>
        <p:nvSpPr>
          <p:cNvPr id="14" name="TextBox 13">
            <a:extLst>
              <a:ext uri="{FF2B5EF4-FFF2-40B4-BE49-F238E27FC236}">
                <a16:creationId xmlns:a16="http://schemas.microsoft.com/office/drawing/2014/main" id="{9C589080-AE36-5E07-C130-FAA11CCDC293}"/>
              </a:ext>
            </a:extLst>
          </p:cNvPr>
          <p:cNvSpPr txBox="1"/>
          <p:nvPr/>
        </p:nvSpPr>
        <p:spPr>
          <a:xfrm>
            <a:off x="677334" y="1472665"/>
            <a:ext cx="8755424" cy="646331"/>
          </a:xfrm>
          <a:prstGeom prst="rect">
            <a:avLst/>
          </a:prstGeom>
          <a:noFill/>
        </p:spPr>
        <p:txBody>
          <a:bodyPr wrap="square" rtlCol="0">
            <a:spAutoFit/>
          </a:bodyPr>
          <a:lstStyle/>
          <a:p>
            <a:r>
              <a:rPr lang="en-IN" dirty="0"/>
              <a:t>F1–Confidence curves for different training epochs are given below.</a:t>
            </a:r>
          </a:p>
          <a:p>
            <a:endParaRPr lang="en-IN" dirty="0"/>
          </a:p>
        </p:txBody>
      </p:sp>
      <p:sp>
        <p:nvSpPr>
          <p:cNvPr id="18" name="TextBox 17">
            <a:extLst>
              <a:ext uri="{FF2B5EF4-FFF2-40B4-BE49-F238E27FC236}">
                <a16:creationId xmlns:a16="http://schemas.microsoft.com/office/drawing/2014/main" id="{2E42B1BD-7217-D97F-6ABF-E35C2652E1CF}"/>
              </a:ext>
            </a:extLst>
          </p:cNvPr>
          <p:cNvSpPr txBox="1"/>
          <p:nvPr/>
        </p:nvSpPr>
        <p:spPr>
          <a:xfrm>
            <a:off x="677334" y="2118996"/>
            <a:ext cx="2081908" cy="646331"/>
          </a:xfrm>
          <a:prstGeom prst="rect">
            <a:avLst/>
          </a:prstGeom>
          <a:noFill/>
        </p:spPr>
        <p:txBody>
          <a:bodyPr wrap="square" rtlCol="0">
            <a:spAutoFit/>
          </a:bodyPr>
          <a:lstStyle/>
          <a:p>
            <a:r>
              <a:rPr lang="en-IN" dirty="0"/>
              <a:t>Epochs:30</a:t>
            </a:r>
          </a:p>
          <a:p>
            <a:endParaRPr lang="en-IN" dirty="0"/>
          </a:p>
        </p:txBody>
      </p:sp>
      <p:sp>
        <p:nvSpPr>
          <p:cNvPr id="19" name="TextBox 18">
            <a:extLst>
              <a:ext uri="{FF2B5EF4-FFF2-40B4-BE49-F238E27FC236}">
                <a16:creationId xmlns:a16="http://schemas.microsoft.com/office/drawing/2014/main" id="{EC7CCF3A-9B22-56D5-4A68-66BFF29100C1}"/>
              </a:ext>
            </a:extLst>
          </p:cNvPr>
          <p:cNvSpPr txBox="1"/>
          <p:nvPr/>
        </p:nvSpPr>
        <p:spPr>
          <a:xfrm>
            <a:off x="4687503" y="2118996"/>
            <a:ext cx="2011352" cy="646331"/>
          </a:xfrm>
          <a:prstGeom prst="rect">
            <a:avLst/>
          </a:prstGeom>
          <a:noFill/>
        </p:spPr>
        <p:txBody>
          <a:bodyPr wrap="square" rtlCol="0">
            <a:spAutoFit/>
          </a:bodyPr>
          <a:lstStyle/>
          <a:p>
            <a:r>
              <a:rPr lang="en-IN" dirty="0"/>
              <a:t>Epochs:10</a:t>
            </a:r>
          </a:p>
          <a:p>
            <a:endParaRPr lang="en-IN" dirty="0"/>
          </a:p>
        </p:txBody>
      </p:sp>
      <p:sp>
        <p:nvSpPr>
          <p:cNvPr id="20" name="TextBox 19">
            <a:extLst>
              <a:ext uri="{FF2B5EF4-FFF2-40B4-BE49-F238E27FC236}">
                <a16:creationId xmlns:a16="http://schemas.microsoft.com/office/drawing/2014/main" id="{11B4147F-1944-4E23-64B5-BC51B67CEE40}"/>
              </a:ext>
            </a:extLst>
          </p:cNvPr>
          <p:cNvSpPr txBox="1"/>
          <p:nvPr/>
        </p:nvSpPr>
        <p:spPr>
          <a:xfrm>
            <a:off x="8807116" y="2000896"/>
            <a:ext cx="1607419" cy="646331"/>
          </a:xfrm>
          <a:prstGeom prst="rect">
            <a:avLst/>
          </a:prstGeom>
          <a:noFill/>
        </p:spPr>
        <p:txBody>
          <a:bodyPr wrap="square" rtlCol="0">
            <a:spAutoFit/>
          </a:bodyPr>
          <a:lstStyle/>
          <a:p>
            <a:r>
              <a:rPr lang="en-IN" dirty="0"/>
              <a:t>Epochs:5</a:t>
            </a:r>
          </a:p>
          <a:p>
            <a:endParaRPr lang="en-IN" dirty="0"/>
          </a:p>
        </p:txBody>
      </p:sp>
    </p:spTree>
    <p:extLst>
      <p:ext uri="{BB962C8B-B14F-4D97-AF65-F5344CB8AC3E}">
        <p14:creationId xmlns:p14="http://schemas.microsoft.com/office/powerpoint/2010/main" val="529108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8B119-63C3-19C5-8A98-60122EBCC6BA}"/>
              </a:ext>
            </a:extLst>
          </p:cNvPr>
          <p:cNvSpPr>
            <a:spLocks noGrp="1"/>
          </p:cNvSpPr>
          <p:nvPr>
            <p:ph type="title"/>
          </p:nvPr>
        </p:nvSpPr>
        <p:spPr/>
        <p:txBody>
          <a:bodyPr/>
          <a:lstStyle/>
          <a:p>
            <a:r>
              <a:rPr lang="en-IN" dirty="0"/>
              <a:t>Results</a:t>
            </a:r>
          </a:p>
        </p:txBody>
      </p:sp>
      <p:sp>
        <p:nvSpPr>
          <p:cNvPr id="4" name="Slide Number Placeholder 3">
            <a:extLst>
              <a:ext uri="{FF2B5EF4-FFF2-40B4-BE49-F238E27FC236}">
                <a16:creationId xmlns:a16="http://schemas.microsoft.com/office/drawing/2014/main" id="{AC2E5F26-A0A8-4E59-320B-C2445716C542}"/>
              </a:ext>
            </a:extLst>
          </p:cNvPr>
          <p:cNvSpPr>
            <a:spLocks noGrp="1"/>
          </p:cNvSpPr>
          <p:nvPr>
            <p:ph type="sldNum" sz="quarter" idx="12"/>
          </p:nvPr>
        </p:nvSpPr>
        <p:spPr/>
        <p:txBody>
          <a:bodyPr/>
          <a:lstStyle/>
          <a:p>
            <a:fld id="{FBD27BA9-5E5E-47A3-96A3-794AD83CF364}" type="slidenum">
              <a:rPr lang="en-IN" smtClean="0"/>
              <a:t>34</a:t>
            </a:fld>
            <a:endParaRPr lang="en-IN"/>
          </a:p>
        </p:txBody>
      </p:sp>
      <p:pic>
        <p:nvPicPr>
          <p:cNvPr id="5" name="Content Placeholder 4">
            <a:extLst>
              <a:ext uri="{FF2B5EF4-FFF2-40B4-BE49-F238E27FC236}">
                <a16:creationId xmlns:a16="http://schemas.microsoft.com/office/drawing/2014/main" id="{BC320841-15BF-256A-76B4-4A349A3C0FB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0763"/>
          <a:stretch/>
        </p:blipFill>
        <p:spPr>
          <a:xfrm>
            <a:off x="13733" y="2428868"/>
            <a:ext cx="3234066" cy="3114026"/>
          </a:xfrm>
        </p:spPr>
      </p:pic>
      <p:pic>
        <p:nvPicPr>
          <p:cNvPr id="6" name="Content Placeholder 4">
            <a:extLst>
              <a:ext uri="{FF2B5EF4-FFF2-40B4-BE49-F238E27FC236}">
                <a16:creationId xmlns:a16="http://schemas.microsoft.com/office/drawing/2014/main" id="{9AEA068F-2AA9-CAF1-BEA5-44A8115D2400}"/>
              </a:ext>
            </a:extLst>
          </p:cNvPr>
          <p:cNvPicPr>
            <a:picLocks noChangeAspect="1"/>
          </p:cNvPicPr>
          <p:nvPr/>
        </p:nvPicPr>
        <p:blipFill rotWithShape="1">
          <a:blip r:embed="rId2">
            <a:extLst>
              <a:ext uri="{28A0092B-C50C-407E-A947-70E740481C1C}">
                <a14:useLocalDpi xmlns:a14="http://schemas.microsoft.com/office/drawing/2010/main" val="0"/>
              </a:ext>
            </a:extLst>
          </a:blip>
          <a:srcRect l="69382" t="4105" b="76264"/>
          <a:stretch/>
        </p:blipFill>
        <p:spPr>
          <a:xfrm>
            <a:off x="446473" y="5552639"/>
            <a:ext cx="1997500" cy="853848"/>
          </a:xfrm>
          <a:prstGeom prst="rect">
            <a:avLst/>
          </a:prstGeom>
        </p:spPr>
      </p:pic>
      <p:pic>
        <p:nvPicPr>
          <p:cNvPr id="8" name="Picture 7">
            <a:extLst>
              <a:ext uri="{FF2B5EF4-FFF2-40B4-BE49-F238E27FC236}">
                <a16:creationId xmlns:a16="http://schemas.microsoft.com/office/drawing/2014/main" id="{C7676318-1F00-3725-67D2-33AF3C973534}"/>
              </a:ext>
            </a:extLst>
          </p:cNvPr>
          <p:cNvPicPr>
            <a:picLocks noChangeAspect="1"/>
          </p:cNvPicPr>
          <p:nvPr/>
        </p:nvPicPr>
        <p:blipFill rotWithShape="1">
          <a:blip r:embed="rId3">
            <a:extLst>
              <a:ext uri="{28A0092B-C50C-407E-A947-70E740481C1C}">
                <a14:useLocalDpi xmlns:a14="http://schemas.microsoft.com/office/drawing/2010/main" val="0"/>
              </a:ext>
            </a:extLst>
          </a:blip>
          <a:srcRect r="30413"/>
          <a:stretch/>
        </p:blipFill>
        <p:spPr>
          <a:xfrm>
            <a:off x="8129944" y="2428868"/>
            <a:ext cx="3293333" cy="3155111"/>
          </a:xfrm>
          <a:prstGeom prst="rect">
            <a:avLst/>
          </a:prstGeom>
        </p:spPr>
      </p:pic>
      <p:pic>
        <p:nvPicPr>
          <p:cNvPr id="9" name="Picture 8">
            <a:extLst>
              <a:ext uri="{FF2B5EF4-FFF2-40B4-BE49-F238E27FC236}">
                <a16:creationId xmlns:a16="http://schemas.microsoft.com/office/drawing/2014/main" id="{380133C6-F041-D2AF-FB53-E7A7CD806086}"/>
              </a:ext>
            </a:extLst>
          </p:cNvPr>
          <p:cNvPicPr>
            <a:picLocks noChangeAspect="1"/>
          </p:cNvPicPr>
          <p:nvPr/>
        </p:nvPicPr>
        <p:blipFill rotWithShape="1">
          <a:blip r:embed="rId3">
            <a:extLst>
              <a:ext uri="{28A0092B-C50C-407E-A947-70E740481C1C}">
                <a14:useLocalDpi xmlns:a14="http://schemas.microsoft.com/office/drawing/2010/main" val="0"/>
              </a:ext>
            </a:extLst>
          </a:blip>
          <a:srcRect l="68872" t="5815" b="78084"/>
          <a:stretch/>
        </p:blipFill>
        <p:spPr>
          <a:xfrm>
            <a:off x="9274002" y="5587359"/>
            <a:ext cx="1929008" cy="665175"/>
          </a:xfrm>
          <a:prstGeom prst="rect">
            <a:avLst/>
          </a:prstGeom>
        </p:spPr>
      </p:pic>
      <p:pic>
        <p:nvPicPr>
          <p:cNvPr id="11" name="Picture 10">
            <a:extLst>
              <a:ext uri="{FF2B5EF4-FFF2-40B4-BE49-F238E27FC236}">
                <a16:creationId xmlns:a16="http://schemas.microsoft.com/office/drawing/2014/main" id="{196D2CE4-B7EE-1C04-D4A0-D56B6C7AA9C2}"/>
              </a:ext>
            </a:extLst>
          </p:cNvPr>
          <p:cNvPicPr>
            <a:picLocks noChangeAspect="1"/>
          </p:cNvPicPr>
          <p:nvPr/>
        </p:nvPicPr>
        <p:blipFill rotWithShape="1">
          <a:blip r:embed="rId4">
            <a:extLst>
              <a:ext uri="{28A0092B-C50C-407E-A947-70E740481C1C}">
                <a14:useLocalDpi xmlns:a14="http://schemas.microsoft.com/office/drawing/2010/main" val="0"/>
              </a:ext>
            </a:extLst>
          </a:blip>
          <a:srcRect l="1074" t="-1518" r="30592" b="1518"/>
          <a:stretch/>
        </p:blipFill>
        <p:spPr>
          <a:xfrm>
            <a:off x="3607245" y="2354768"/>
            <a:ext cx="3234066" cy="3155111"/>
          </a:xfrm>
          <a:prstGeom prst="rect">
            <a:avLst/>
          </a:prstGeom>
        </p:spPr>
      </p:pic>
      <p:pic>
        <p:nvPicPr>
          <p:cNvPr id="13" name="Picture 12">
            <a:extLst>
              <a:ext uri="{FF2B5EF4-FFF2-40B4-BE49-F238E27FC236}">
                <a16:creationId xmlns:a16="http://schemas.microsoft.com/office/drawing/2014/main" id="{BEF1C568-AE18-97BB-B0F5-6F946094485E}"/>
              </a:ext>
            </a:extLst>
          </p:cNvPr>
          <p:cNvPicPr>
            <a:picLocks noChangeAspect="1"/>
          </p:cNvPicPr>
          <p:nvPr/>
        </p:nvPicPr>
        <p:blipFill rotWithShape="1">
          <a:blip r:embed="rId4">
            <a:extLst>
              <a:ext uri="{28A0092B-C50C-407E-A947-70E740481C1C}">
                <a14:useLocalDpi xmlns:a14="http://schemas.microsoft.com/office/drawing/2010/main" val="0"/>
              </a:ext>
            </a:extLst>
          </a:blip>
          <a:srcRect l="69548" t="3393" b="75925"/>
          <a:stretch/>
        </p:blipFill>
        <p:spPr>
          <a:xfrm>
            <a:off x="4536432" y="5509879"/>
            <a:ext cx="2032000" cy="920074"/>
          </a:xfrm>
          <a:prstGeom prst="rect">
            <a:avLst/>
          </a:prstGeom>
        </p:spPr>
      </p:pic>
      <p:sp>
        <p:nvSpPr>
          <p:cNvPr id="14" name="TextBox 13">
            <a:extLst>
              <a:ext uri="{FF2B5EF4-FFF2-40B4-BE49-F238E27FC236}">
                <a16:creationId xmlns:a16="http://schemas.microsoft.com/office/drawing/2014/main" id="{88958F77-F7BF-EB1E-529B-0FB937379024}"/>
              </a:ext>
            </a:extLst>
          </p:cNvPr>
          <p:cNvSpPr txBox="1"/>
          <p:nvPr/>
        </p:nvSpPr>
        <p:spPr>
          <a:xfrm>
            <a:off x="446473" y="1559293"/>
            <a:ext cx="11286723" cy="371107"/>
          </a:xfrm>
          <a:prstGeom prst="rect">
            <a:avLst/>
          </a:prstGeom>
          <a:noFill/>
        </p:spPr>
        <p:txBody>
          <a:bodyPr wrap="square" rtlCol="0">
            <a:spAutoFit/>
          </a:bodyPr>
          <a:lstStyle/>
          <a:p>
            <a:r>
              <a:rPr lang="en-IN" dirty="0"/>
              <a:t>Precision–Confidence curves for different training epochs are given below</a:t>
            </a:r>
          </a:p>
        </p:txBody>
      </p:sp>
      <p:sp>
        <p:nvSpPr>
          <p:cNvPr id="15" name="TextBox 14">
            <a:extLst>
              <a:ext uri="{FF2B5EF4-FFF2-40B4-BE49-F238E27FC236}">
                <a16:creationId xmlns:a16="http://schemas.microsoft.com/office/drawing/2014/main" id="{E3087F6C-2147-A2EC-B72A-FABE6CB70984}"/>
              </a:ext>
            </a:extLst>
          </p:cNvPr>
          <p:cNvSpPr txBox="1"/>
          <p:nvPr/>
        </p:nvSpPr>
        <p:spPr>
          <a:xfrm>
            <a:off x="783601" y="2067271"/>
            <a:ext cx="1382327" cy="369332"/>
          </a:xfrm>
          <a:prstGeom prst="rect">
            <a:avLst/>
          </a:prstGeom>
          <a:noFill/>
        </p:spPr>
        <p:txBody>
          <a:bodyPr wrap="square" rtlCol="0">
            <a:spAutoFit/>
          </a:bodyPr>
          <a:lstStyle/>
          <a:p>
            <a:r>
              <a:rPr lang="en-IN" dirty="0"/>
              <a:t>Epochs:30</a:t>
            </a:r>
          </a:p>
        </p:txBody>
      </p:sp>
      <p:sp>
        <p:nvSpPr>
          <p:cNvPr id="16" name="TextBox 15">
            <a:extLst>
              <a:ext uri="{FF2B5EF4-FFF2-40B4-BE49-F238E27FC236}">
                <a16:creationId xmlns:a16="http://schemas.microsoft.com/office/drawing/2014/main" id="{E3A246D8-5600-44F8-95E0-B9046753F5A1}"/>
              </a:ext>
            </a:extLst>
          </p:cNvPr>
          <p:cNvSpPr txBox="1"/>
          <p:nvPr/>
        </p:nvSpPr>
        <p:spPr>
          <a:xfrm>
            <a:off x="4681337" y="2067271"/>
            <a:ext cx="1408497" cy="646331"/>
          </a:xfrm>
          <a:prstGeom prst="rect">
            <a:avLst/>
          </a:prstGeom>
          <a:noFill/>
        </p:spPr>
        <p:txBody>
          <a:bodyPr wrap="square" rtlCol="0">
            <a:spAutoFit/>
          </a:bodyPr>
          <a:lstStyle/>
          <a:p>
            <a:r>
              <a:rPr lang="en-IN" dirty="0"/>
              <a:t>Epochs:10</a:t>
            </a:r>
          </a:p>
          <a:p>
            <a:endParaRPr lang="en-IN" dirty="0"/>
          </a:p>
        </p:txBody>
      </p:sp>
      <p:sp>
        <p:nvSpPr>
          <p:cNvPr id="17" name="TextBox 16">
            <a:extLst>
              <a:ext uri="{FF2B5EF4-FFF2-40B4-BE49-F238E27FC236}">
                <a16:creationId xmlns:a16="http://schemas.microsoft.com/office/drawing/2014/main" id="{2075417A-D6A2-711F-7F0F-72A46EADD95B}"/>
              </a:ext>
            </a:extLst>
          </p:cNvPr>
          <p:cNvSpPr txBox="1"/>
          <p:nvPr/>
        </p:nvSpPr>
        <p:spPr>
          <a:xfrm>
            <a:off x="9274002" y="2040607"/>
            <a:ext cx="1746924" cy="646331"/>
          </a:xfrm>
          <a:prstGeom prst="rect">
            <a:avLst/>
          </a:prstGeom>
          <a:noFill/>
        </p:spPr>
        <p:txBody>
          <a:bodyPr wrap="square" rtlCol="0">
            <a:spAutoFit/>
          </a:bodyPr>
          <a:lstStyle/>
          <a:p>
            <a:r>
              <a:rPr lang="en-IN" dirty="0"/>
              <a:t>Epochs:5</a:t>
            </a:r>
          </a:p>
          <a:p>
            <a:endParaRPr lang="en-IN" dirty="0"/>
          </a:p>
        </p:txBody>
      </p:sp>
    </p:spTree>
    <p:extLst>
      <p:ext uri="{BB962C8B-B14F-4D97-AF65-F5344CB8AC3E}">
        <p14:creationId xmlns:p14="http://schemas.microsoft.com/office/powerpoint/2010/main" val="940299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F6296-CC68-F85C-5759-037332937FB5}"/>
              </a:ext>
            </a:extLst>
          </p:cNvPr>
          <p:cNvSpPr>
            <a:spLocks noGrp="1"/>
          </p:cNvSpPr>
          <p:nvPr>
            <p:ph type="title"/>
          </p:nvPr>
        </p:nvSpPr>
        <p:spPr/>
        <p:txBody>
          <a:bodyPr/>
          <a:lstStyle/>
          <a:p>
            <a:r>
              <a:rPr lang="en-IN" dirty="0"/>
              <a:t>Results</a:t>
            </a:r>
          </a:p>
        </p:txBody>
      </p:sp>
      <p:pic>
        <p:nvPicPr>
          <p:cNvPr id="6" name="Content Placeholder 5">
            <a:extLst>
              <a:ext uri="{FF2B5EF4-FFF2-40B4-BE49-F238E27FC236}">
                <a16:creationId xmlns:a16="http://schemas.microsoft.com/office/drawing/2014/main" id="{BF10B143-FCED-B437-794D-7911EC25A9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32638"/>
          <a:stretch/>
        </p:blipFill>
        <p:spPr>
          <a:xfrm>
            <a:off x="3826933" y="2291874"/>
            <a:ext cx="3581400" cy="3544425"/>
          </a:xfrm>
        </p:spPr>
      </p:pic>
      <p:sp>
        <p:nvSpPr>
          <p:cNvPr id="4" name="Slide Number Placeholder 3">
            <a:extLst>
              <a:ext uri="{FF2B5EF4-FFF2-40B4-BE49-F238E27FC236}">
                <a16:creationId xmlns:a16="http://schemas.microsoft.com/office/drawing/2014/main" id="{C77E4AE5-F314-B789-40AC-9C2299397C0E}"/>
              </a:ext>
            </a:extLst>
          </p:cNvPr>
          <p:cNvSpPr>
            <a:spLocks noGrp="1"/>
          </p:cNvSpPr>
          <p:nvPr>
            <p:ph type="sldNum" sz="quarter" idx="12"/>
          </p:nvPr>
        </p:nvSpPr>
        <p:spPr/>
        <p:txBody>
          <a:bodyPr/>
          <a:lstStyle/>
          <a:p>
            <a:fld id="{FBD27BA9-5E5E-47A3-96A3-794AD83CF364}" type="slidenum">
              <a:rPr lang="en-IN" smtClean="0"/>
              <a:t>35</a:t>
            </a:fld>
            <a:endParaRPr lang="en-IN"/>
          </a:p>
        </p:txBody>
      </p:sp>
      <p:pic>
        <p:nvPicPr>
          <p:cNvPr id="8" name="Picture 7">
            <a:extLst>
              <a:ext uri="{FF2B5EF4-FFF2-40B4-BE49-F238E27FC236}">
                <a16:creationId xmlns:a16="http://schemas.microsoft.com/office/drawing/2014/main" id="{EFEEC8D8-B9C4-7569-240C-FBB16F22DB09}"/>
              </a:ext>
            </a:extLst>
          </p:cNvPr>
          <p:cNvPicPr>
            <a:picLocks noChangeAspect="1"/>
          </p:cNvPicPr>
          <p:nvPr/>
        </p:nvPicPr>
        <p:blipFill rotWithShape="1">
          <a:blip r:embed="rId3">
            <a:extLst>
              <a:ext uri="{28A0092B-C50C-407E-A947-70E740481C1C}">
                <a14:useLocalDpi xmlns:a14="http://schemas.microsoft.com/office/drawing/2010/main" val="0"/>
              </a:ext>
            </a:extLst>
          </a:blip>
          <a:srcRect r="32398"/>
          <a:stretch/>
        </p:blipFill>
        <p:spPr>
          <a:xfrm>
            <a:off x="8143095" y="2277604"/>
            <a:ext cx="3608638" cy="3558695"/>
          </a:xfrm>
          <a:prstGeom prst="rect">
            <a:avLst/>
          </a:prstGeom>
        </p:spPr>
      </p:pic>
      <p:pic>
        <p:nvPicPr>
          <p:cNvPr id="9" name="Content Placeholder 4">
            <a:extLst>
              <a:ext uri="{FF2B5EF4-FFF2-40B4-BE49-F238E27FC236}">
                <a16:creationId xmlns:a16="http://schemas.microsoft.com/office/drawing/2014/main" id="{435287A7-8412-576B-B1ED-3F2050E04F02}"/>
              </a:ext>
            </a:extLst>
          </p:cNvPr>
          <p:cNvPicPr>
            <a:picLocks noChangeAspect="1"/>
          </p:cNvPicPr>
          <p:nvPr/>
        </p:nvPicPr>
        <p:blipFill rotWithShape="1">
          <a:blip r:embed="rId4">
            <a:extLst>
              <a:ext uri="{28A0092B-C50C-407E-A947-70E740481C1C}">
                <a14:useLocalDpi xmlns:a14="http://schemas.microsoft.com/office/drawing/2010/main" val="0"/>
              </a:ext>
            </a:extLst>
          </a:blip>
          <a:srcRect r="33152"/>
          <a:stretch/>
        </p:blipFill>
        <p:spPr>
          <a:xfrm>
            <a:off x="0" y="2269756"/>
            <a:ext cx="3454400" cy="3445004"/>
          </a:xfrm>
          <a:prstGeom prst="rect">
            <a:avLst/>
          </a:prstGeom>
        </p:spPr>
      </p:pic>
      <p:pic>
        <p:nvPicPr>
          <p:cNvPr id="10" name="Content Placeholder 4">
            <a:extLst>
              <a:ext uri="{FF2B5EF4-FFF2-40B4-BE49-F238E27FC236}">
                <a16:creationId xmlns:a16="http://schemas.microsoft.com/office/drawing/2014/main" id="{DC85549E-511E-2DB5-F262-6074B7CEB1D9}"/>
              </a:ext>
            </a:extLst>
          </p:cNvPr>
          <p:cNvPicPr>
            <a:picLocks noChangeAspect="1"/>
          </p:cNvPicPr>
          <p:nvPr/>
        </p:nvPicPr>
        <p:blipFill rotWithShape="1">
          <a:blip r:embed="rId4">
            <a:extLst>
              <a:ext uri="{28A0092B-C50C-407E-A947-70E740481C1C}">
                <a14:useLocalDpi xmlns:a14="http://schemas.microsoft.com/office/drawing/2010/main" val="0"/>
              </a:ext>
            </a:extLst>
          </a:blip>
          <a:srcRect l="67715" t="3300" b="77436"/>
          <a:stretch/>
        </p:blipFill>
        <p:spPr>
          <a:xfrm>
            <a:off x="974010" y="5689599"/>
            <a:ext cx="1943987" cy="773289"/>
          </a:xfrm>
          <a:prstGeom prst="rect">
            <a:avLst/>
          </a:prstGeom>
        </p:spPr>
      </p:pic>
      <p:pic>
        <p:nvPicPr>
          <p:cNvPr id="11" name="Content Placeholder 5">
            <a:extLst>
              <a:ext uri="{FF2B5EF4-FFF2-40B4-BE49-F238E27FC236}">
                <a16:creationId xmlns:a16="http://schemas.microsoft.com/office/drawing/2014/main" id="{BE55438A-EE35-3EBC-8246-B034A9CF1AAD}"/>
              </a:ext>
            </a:extLst>
          </p:cNvPr>
          <p:cNvPicPr>
            <a:picLocks noChangeAspect="1"/>
          </p:cNvPicPr>
          <p:nvPr/>
        </p:nvPicPr>
        <p:blipFill rotWithShape="1">
          <a:blip r:embed="rId2">
            <a:extLst>
              <a:ext uri="{28A0092B-C50C-407E-A947-70E740481C1C}">
                <a14:useLocalDpi xmlns:a14="http://schemas.microsoft.com/office/drawing/2010/main" val="0"/>
              </a:ext>
            </a:extLst>
          </a:blip>
          <a:srcRect l="67451" t="5972" b="77851"/>
          <a:stretch/>
        </p:blipFill>
        <p:spPr>
          <a:xfrm>
            <a:off x="4826688" y="5731759"/>
            <a:ext cx="2036451" cy="674728"/>
          </a:xfrm>
          <a:prstGeom prst="rect">
            <a:avLst/>
          </a:prstGeom>
        </p:spPr>
      </p:pic>
      <p:pic>
        <p:nvPicPr>
          <p:cNvPr id="12" name="Picture 11">
            <a:extLst>
              <a:ext uri="{FF2B5EF4-FFF2-40B4-BE49-F238E27FC236}">
                <a16:creationId xmlns:a16="http://schemas.microsoft.com/office/drawing/2014/main" id="{D496346E-087B-49CB-02EE-E0C3C612BFAF}"/>
              </a:ext>
            </a:extLst>
          </p:cNvPr>
          <p:cNvPicPr>
            <a:picLocks noChangeAspect="1"/>
          </p:cNvPicPr>
          <p:nvPr/>
        </p:nvPicPr>
        <p:blipFill rotWithShape="1">
          <a:blip r:embed="rId3">
            <a:extLst>
              <a:ext uri="{28A0092B-C50C-407E-A947-70E740481C1C}">
                <a14:useLocalDpi xmlns:a14="http://schemas.microsoft.com/office/drawing/2010/main" val="0"/>
              </a:ext>
            </a:extLst>
          </a:blip>
          <a:srcRect l="66485" t="4360" b="79717"/>
          <a:stretch/>
        </p:blipFill>
        <p:spPr>
          <a:xfrm>
            <a:off x="9440332" y="5746261"/>
            <a:ext cx="1951400" cy="618067"/>
          </a:xfrm>
          <a:prstGeom prst="rect">
            <a:avLst/>
          </a:prstGeom>
        </p:spPr>
      </p:pic>
      <p:sp>
        <p:nvSpPr>
          <p:cNvPr id="13" name="TextBox 12">
            <a:extLst>
              <a:ext uri="{FF2B5EF4-FFF2-40B4-BE49-F238E27FC236}">
                <a16:creationId xmlns:a16="http://schemas.microsoft.com/office/drawing/2014/main" id="{56883802-A344-FE4B-DC79-75ADD9C8A475}"/>
              </a:ext>
            </a:extLst>
          </p:cNvPr>
          <p:cNvSpPr txBox="1"/>
          <p:nvPr/>
        </p:nvSpPr>
        <p:spPr>
          <a:xfrm>
            <a:off x="500514" y="1540042"/>
            <a:ext cx="11014152" cy="369332"/>
          </a:xfrm>
          <a:prstGeom prst="rect">
            <a:avLst/>
          </a:prstGeom>
          <a:noFill/>
        </p:spPr>
        <p:txBody>
          <a:bodyPr wrap="square" rtlCol="0">
            <a:spAutoFit/>
          </a:bodyPr>
          <a:lstStyle/>
          <a:p>
            <a:r>
              <a:rPr lang="en-IN" dirty="0"/>
              <a:t>Precision-Recall curves for different training epochs are given below</a:t>
            </a:r>
          </a:p>
        </p:txBody>
      </p:sp>
      <p:sp>
        <p:nvSpPr>
          <p:cNvPr id="14" name="TextBox 13">
            <a:extLst>
              <a:ext uri="{FF2B5EF4-FFF2-40B4-BE49-F238E27FC236}">
                <a16:creationId xmlns:a16="http://schemas.microsoft.com/office/drawing/2014/main" id="{BBC63EBA-BBDF-2DFD-6A32-8609B1B6C425}"/>
              </a:ext>
            </a:extLst>
          </p:cNvPr>
          <p:cNvSpPr txBox="1"/>
          <p:nvPr/>
        </p:nvSpPr>
        <p:spPr>
          <a:xfrm>
            <a:off x="1106904" y="1994165"/>
            <a:ext cx="1424539" cy="369332"/>
          </a:xfrm>
          <a:prstGeom prst="rect">
            <a:avLst/>
          </a:prstGeom>
          <a:noFill/>
        </p:spPr>
        <p:txBody>
          <a:bodyPr wrap="square" rtlCol="0">
            <a:spAutoFit/>
          </a:bodyPr>
          <a:lstStyle/>
          <a:p>
            <a:r>
              <a:rPr lang="en-IN"/>
              <a:t>Epochs:30</a:t>
            </a:r>
            <a:endParaRPr lang="en-IN" dirty="0"/>
          </a:p>
        </p:txBody>
      </p:sp>
      <p:sp>
        <p:nvSpPr>
          <p:cNvPr id="15" name="TextBox 14">
            <a:extLst>
              <a:ext uri="{FF2B5EF4-FFF2-40B4-BE49-F238E27FC236}">
                <a16:creationId xmlns:a16="http://schemas.microsoft.com/office/drawing/2014/main" id="{67683842-3611-8626-0DC8-49A03AFEA85F}"/>
              </a:ext>
            </a:extLst>
          </p:cNvPr>
          <p:cNvSpPr txBox="1"/>
          <p:nvPr/>
        </p:nvSpPr>
        <p:spPr>
          <a:xfrm>
            <a:off x="4826688" y="2030931"/>
            <a:ext cx="1833994" cy="646331"/>
          </a:xfrm>
          <a:prstGeom prst="rect">
            <a:avLst/>
          </a:prstGeom>
          <a:noFill/>
        </p:spPr>
        <p:txBody>
          <a:bodyPr wrap="square" rtlCol="0">
            <a:spAutoFit/>
          </a:bodyPr>
          <a:lstStyle/>
          <a:p>
            <a:r>
              <a:rPr lang="en-IN" dirty="0"/>
              <a:t>Epochs:10</a:t>
            </a:r>
          </a:p>
          <a:p>
            <a:endParaRPr lang="en-IN" dirty="0"/>
          </a:p>
        </p:txBody>
      </p:sp>
      <p:sp>
        <p:nvSpPr>
          <p:cNvPr id="16" name="TextBox 15">
            <a:extLst>
              <a:ext uri="{FF2B5EF4-FFF2-40B4-BE49-F238E27FC236}">
                <a16:creationId xmlns:a16="http://schemas.microsoft.com/office/drawing/2014/main" id="{0851B073-C7C8-0331-58BD-468EC9DC0B5E}"/>
              </a:ext>
            </a:extLst>
          </p:cNvPr>
          <p:cNvSpPr txBox="1"/>
          <p:nvPr/>
        </p:nvSpPr>
        <p:spPr>
          <a:xfrm>
            <a:off x="9440332" y="1971780"/>
            <a:ext cx="1291836" cy="646331"/>
          </a:xfrm>
          <a:prstGeom prst="rect">
            <a:avLst/>
          </a:prstGeom>
          <a:noFill/>
        </p:spPr>
        <p:txBody>
          <a:bodyPr wrap="square" rtlCol="0">
            <a:spAutoFit/>
          </a:bodyPr>
          <a:lstStyle/>
          <a:p>
            <a:r>
              <a:rPr lang="en-IN" dirty="0"/>
              <a:t>Epochs:5</a:t>
            </a:r>
          </a:p>
          <a:p>
            <a:endParaRPr lang="en-IN" dirty="0"/>
          </a:p>
        </p:txBody>
      </p:sp>
    </p:spTree>
    <p:extLst>
      <p:ext uri="{BB962C8B-B14F-4D97-AF65-F5344CB8AC3E}">
        <p14:creationId xmlns:p14="http://schemas.microsoft.com/office/powerpoint/2010/main" val="1858516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11700-0478-BDFC-3DD1-3D3E6EBD3298}"/>
              </a:ext>
            </a:extLst>
          </p:cNvPr>
          <p:cNvSpPr>
            <a:spLocks noGrp="1"/>
          </p:cNvSpPr>
          <p:nvPr>
            <p:ph type="title"/>
          </p:nvPr>
        </p:nvSpPr>
        <p:spPr/>
        <p:txBody>
          <a:bodyPr/>
          <a:lstStyle/>
          <a:p>
            <a:r>
              <a:rPr lang="en-IN" dirty="0"/>
              <a:t>Results</a:t>
            </a:r>
          </a:p>
        </p:txBody>
      </p:sp>
      <p:pic>
        <p:nvPicPr>
          <p:cNvPr id="6" name="Content Placeholder 5">
            <a:extLst>
              <a:ext uri="{FF2B5EF4-FFF2-40B4-BE49-F238E27FC236}">
                <a16:creationId xmlns:a16="http://schemas.microsoft.com/office/drawing/2014/main" id="{178D7CC2-C2F1-9462-C739-17E5881C72D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9887"/>
          <a:stretch/>
        </p:blipFill>
        <p:spPr>
          <a:xfrm>
            <a:off x="4485542" y="2404400"/>
            <a:ext cx="3599258" cy="3422334"/>
          </a:xfrm>
        </p:spPr>
      </p:pic>
      <p:sp>
        <p:nvSpPr>
          <p:cNvPr id="4" name="Slide Number Placeholder 3">
            <a:extLst>
              <a:ext uri="{FF2B5EF4-FFF2-40B4-BE49-F238E27FC236}">
                <a16:creationId xmlns:a16="http://schemas.microsoft.com/office/drawing/2014/main" id="{29933CE1-22E6-B4B2-37BF-CFFD707859E9}"/>
              </a:ext>
            </a:extLst>
          </p:cNvPr>
          <p:cNvSpPr>
            <a:spLocks noGrp="1"/>
          </p:cNvSpPr>
          <p:nvPr>
            <p:ph type="sldNum" sz="quarter" idx="12"/>
          </p:nvPr>
        </p:nvSpPr>
        <p:spPr/>
        <p:txBody>
          <a:bodyPr/>
          <a:lstStyle/>
          <a:p>
            <a:fld id="{FBD27BA9-5E5E-47A3-96A3-794AD83CF364}" type="slidenum">
              <a:rPr lang="en-IN" smtClean="0"/>
              <a:t>36</a:t>
            </a:fld>
            <a:endParaRPr lang="en-IN"/>
          </a:p>
        </p:txBody>
      </p:sp>
      <p:pic>
        <p:nvPicPr>
          <p:cNvPr id="8" name="Picture 7">
            <a:extLst>
              <a:ext uri="{FF2B5EF4-FFF2-40B4-BE49-F238E27FC236}">
                <a16:creationId xmlns:a16="http://schemas.microsoft.com/office/drawing/2014/main" id="{242CB5A3-CB35-A2DD-CDAC-E9B5C7F6E9E9}"/>
              </a:ext>
            </a:extLst>
          </p:cNvPr>
          <p:cNvPicPr>
            <a:picLocks noChangeAspect="1"/>
          </p:cNvPicPr>
          <p:nvPr/>
        </p:nvPicPr>
        <p:blipFill rotWithShape="1">
          <a:blip r:embed="rId3">
            <a:extLst>
              <a:ext uri="{28A0092B-C50C-407E-A947-70E740481C1C}">
                <a14:useLocalDpi xmlns:a14="http://schemas.microsoft.com/office/drawing/2010/main" val="0"/>
              </a:ext>
            </a:extLst>
          </a:blip>
          <a:srcRect r="29750"/>
          <a:stretch/>
        </p:blipFill>
        <p:spPr>
          <a:xfrm>
            <a:off x="8592742" y="2411098"/>
            <a:ext cx="3599258" cy="3415636"/>
          </a:xfrm>
          <a:prstGeom prst="rect">
            <a:avLst/>
          </a:prstGeom>
        </p:spPr>
      </p:pic>
      <p:pic>
        <p:nvPicPr>
          <p:cNvPr id="9" name="Content Placeholder 4">
            <a:extLst>
              <a:ext uri="{FF2B5EF4-FFF2-40B4-BE49-F238E27FC236}">
                <a16:creationId xmlns:a16="http://schemas.microsoft.com/office/drawing/2014/main" id="{66315538-F1C2-098F-2608-C442D64E32FE}"/>
              </a:ext>
            </a:extLst>
          </p:cNvPr>
          <p:cNvPicPr>
            <a:picLocks noChangeAspect="1"/>
          </p:cNvPicPr>
          <p:nvPr/>
        </p:nvPicPr>
        <p:blipFill rotWithShape="1">
          <a:blip r:embed="rId4">
            <a:extLst>
              <a:ext uri="{28A0092B-C50C-407E-A947-70E740481C1C}">
                <a14:useLocalDpi xmlns:a14="http://schemas.microsoft.com/office/drawing/2010/main" val="0"/>
              </a:ext>
            </a:extLst>
          </a:blip>
          <a:srcRect r="30320"/>
          <a:stretch/>
        </p:blipFill>
        <p:spPr>
          <a:xfrm>
            <a:off x="550332" y="2404400"/>
            <a:ext cx="3496734" cy="3345525"/>
          </a:xfrm>
          <a:prstGeom prst="rect">
            <a:avLst/>
          </a:prstGeom>
        </p:spPr>
      </p:pic>
      <p:pic>
        <p:nvPicPr>
          <p:cNvPr id="10" name="Content Placeholder 4">
            <a:extLst>
              <a:ext uri="{FF2B5EF4-FFF2-40B4-BE49-F238E27FC236}">
                <a16:creationId xmlns:a16="http://schemas.microsoft.com/office/drawing/2014/main" id="{2B4BABF2-EFEF-AF51-C695-50FB8B69A99F}"/>
              </a:ext>
            </a:extLst>
          </p:cNvPr>
          <p:cNvPicPr>
            <a:picLocks noChangeAspect="1"/>
          </p:cNvPicPr>
          <p:nvPr/>
        </p:nvPicPr>
        <p:blipFill rotWithShape="1">
          <a:blip r:embed="rId4">
            <a:extLst>
              <a:ext uri="{28A0092B-C50C-407E-A947-70E740481C1C}">
                <a14:useLocalDpi xmlns:a14="http://schemas.microsoft.com/office/drawing/2010/main" val="0"/>
              </a:ext>
            </a:extLst>
          </a:blip>
          <a:srcRect l="69868" t="5420" r="619" b="76836"/>
          <a:stretch/>
        </p:blipFill>
        <p:spPr>
          <a:xfrm>
            <a:off x="1285729" y="5716430"/>
            <a:ext cx="1839999" cy="737469"/>
          </a:xfrm>
          <a:prstGeom prst="rect">
            <a:avLst/>
          </a:prstGeom>
        </p:spPr>
      </p:pic>
      <p:pic>
        <p:nvPicPr>
          <p:cNvPr id="12" name="Content Placeholder 5">
            <a:extLst>
              <a:ext uri="{FF2B5EF4-FFF2-40B4-BE49-F238E27FC236}">
                <a16:creationId xmlns:a16="http://schemas.microsoft.com/office/drawing/2014/main" id="{C43E8986-ED4E-612D-5AE2-D41470C9EAEE}"/>
              </a:ext>
            </a:extLst>
          </p:cNvPr>
          <p:cNvPicPr>
            <a:picLocks noChangeAspect="1"/>
          </p:cNvPicPr>
          <p:nvPr/>
        </p:nvPicPr>
        <p:blipFill rotWithShape="1">
          <a:blip r:embed="rId2">
            <a:extLst>
              <a:ext uri="{28A0092B-C50C-407E-A947-70E740481C1C}">
                <a14:useLocalDpi xmlns:a14="http://schemas.microsoft.com/office/drawing/2010/main" val="0"/>
              </a:ext>
            </a:extLst>
          </a:blip>
          <a:srcRect l="69748" t="2509" r="-941" b="76510"/>
          <a:stretch/>
        </p:blipFill>
        <p:spPr>
          <a:xfrm>
            <a:off x="5365171" y="5628825"/>
            <a:ext cx="1840000" cy="825074"/>
          </a:xfrm>
          <a:prstGeom prst="rect">
            <a:avLst/>
          </a:prstGeom>
        </p:spPr>
      </p:pic>
      <p:pic>
        <p:nvPicPr>
          <p:cNvPr id="13" name="Picture 12">
            <a:extLst>
              <a:ext uri="{FF2B5EF4-FFF2-40B4-BE49-F238E27FC236}">
                <a16:creationId xmlns:a16="http://schemas.microsoft.com/office/drawing/2014/main" id="{1B8A3F1C-3D7B-BD81-079C-1D11F2E7F4D3}"/>
              </a:ext>
            </a:extLst>
          </p:cNvPr>
          <p:cNvPicPr>
            <a:picLocks noChangeAspect="1"/>
          </p:cNvPicPr>
          <p:nvPr/>
        </p:nvPicPr>
        <p:blipFill rotWithShape="1">
          <a:blip r:embed="rId3">
            <a:extLst>
              <a:ext uri="{28A0092B-C50C-407E-A947-70E740481C1C}">
                <a14:useLocalDpi xmlns:a14="http://schemas.microsoft.com/office/drawing/2010/main" val="0"/>
              </a:ext>
            </a:extLst>
          </a:blip>
          <a:srcRect l="69600" t="5489" b="77890"/>
          <a:stretch/>
        </p:blipFill>
        <p:spPr>
          <a:xfrm>
            <a:off x="9781944" y="5768759"/>
            <a:ext cx="1749598" cy="637728"/>
          </a:xfrm>
          <a:prstGeom prst="rect">
            <a:avLst/>
          </a:prstGeom>
        </p:spPr>
      </p:pic>
      <p:sp>
        <p:nvSpPr>
          <p:cNvPr id="15" name="TextBox 14">
            <a:extLst>
              <a:ext uri="{FF2B5EF4-FFF2-40B4-BE49-F238E27FC236}">
                <a16:creationId xmlns:a16="http://schemas.microsoft.com/office/drawing/2014/main" id="{153C4D27-0659-C283-DCA9-C2CB4E1FD06C}"/>
              </a:ext>
            </a:extLst>
          </p:cNvPr>
          <p:cNvSpPr txBox="1"/>
          <p:nvPr/>
        </p:nvSpPr>
        <p:spPr>
          <a:xfrm>
            <a:off x="973695" y="1414246"/>
            <a:ext cx="10963175" cy="369332"/>
          </a:xfrm>
          <a:prstGeom prst="rect">
            <a:avLst/>
          </a:prstGeom>
          <a:noFill/>
        </p:spPr>
        <p:txBody>
          <a:bodyPr wrap="square" rtlCol="0">
            <a:spAutoFit/>
          </a:bodyPr>
          <a:lstStyle/>
          <a:p>
            <a:r>
              <a:rPr lang="en-IN" dirty="0"/>
              <a:t>Recall–Confidence curves for different training epochs are given below</a:t>
            </a:r>
          </a:p>
        </p:txBody>
      </p:sp>
      <p:sp>
        <p:nvSpPr>
          <p:cNvPr id="16" name="TextBox 15">
            <a:extLst>
              <a:ext uri="{FF2B5EF4-FFF2-40B4-BE49-F238E27FC236}">
                <a16:creationId xmlns:a16="http://schemas.microsoft.com/office/drawing/2014/main" id="{F3807FD9-3576-7A20-CACB-7072DB57363E}"/>
              </a:ext>
            </a:extLst>
          </p:cNvPr>
          <p:cNvSpPr txBox="1"/>
          <p:nvPr/>
        </p:nvSpPr>
        <p:spPr>
          <a:xfrm>
            <a:off x="1860243" y="2088715"/>
            <a:ext cx="1296928" cy="646331"/>
          </a:xfrm>
          <a:prstGeom prst="rect">
            <a:avLst/>
          </a:prstGeom>
          <a:noFill/>
        </p:spPr>
        <p:txBody>
          <a:bodyPr wrap="square" rtlCol="0">
            <a:spAutoFit/>
          </a:bodyPr>
          <a:lstStyle/>
          <a:p>
            <a:r>
              <a:rPr lang="en-IN" dirty="0"/>
              <a:t>Epochs:30</a:t>
            </a:r>
          </a:p>
          <a:p>
            <a:endParaRPr lang="en-IN" dirty="0"/>
          </a:p>
        </p:txBody>
      </p:sp>
      <p:sp>
        <p:nvSpPr>
          <p:cNvPr id="17" name="TextBox 16">
            <a:extLst>
              <a:ext uri="{FF2B5EF4-FFF2-40B4-BE49-F238E27FC236}">
                <a16:creationId xmlns:a16="http://schemas.microsoft.com/office/drawing/2014/main" id="{F8D72477-6659-BAA3-A929-0E63C776516D}"/>
              </a:ext>
            </a:extLst>
          </p:cNvPr>
          <p:cNvSpPr txBox="1"/>
          <p:nvPr/>
        </p:nvSpPr>
        <p:spPr>
          <a:xfrm>
            <a:off x="5640404" y="2050181"/>
            <a:ext cx="1732548" cy="646331"/>
          </a:xfrm>
          <a:prstGeom prst="rect">
            <a:avLst/>
          </a:prstGeom>
          <a:noFill/>
        </p:spPr>
        <p:txBody>
          <a:bodyPr wrap="square" rtlCol="0">
            <a:spAutoFit/>
          </a:bodyPr>
          <a:lstStyle/>
          <a:p>
            <a:r>
              <a:rPr lang="en-IN" dirty="0"/>
              <a:t>Epochs:10</a:t>
            </a:r>
          </a:p>
          <a:p>
            <a:endParaRPr lang="en-IN" dirty="0"/>
          </a:p>
        </p:txBody>
      </p:sp>
      <p:sp>
        <p:nvSpPr>
          <p:cNvPr id="18" name="TextBox 17">
            <a:extLst>
              <a:ext uri="{FF2B5EF4-FFF2-40B4-BE49-F238E27FC236}">
                <a16:creationId xmlns:a16="http://schemas.microsoft.com/office/drawing/2014/main" id="{57375C76-035B-9F0E-E4E0-293F22B269DF}"/>
              </a:ext>
            </a:extLst>
          </p:cNvPr>
          <p:cNvSpPr txBox="1"/>
          <p:nvPr/>
        </p:nvSpPr>
        <p:spPr>
          <a:xfrm>
            <a:off x="9678138" y="2091054"/>
            <a:ext cx="1429416" cy="646331"/>
          </a:xfrm>
          <a:prstGeom prst="rect">
            <a:avLst/>
          </a:prstGeom>
          <a:noFill/>
        </p:spPr>
        <p:txBody>
          <a:bodyPr wrap="square" rtlCol="0">
            <a:spAutoFit/>
          </a:bodyPr>
          <a:lstStyle/>
          <a:p>
            <a:r>
              <a:rPr lang="en-IN" dirty="0"/>
              <a:t>Epochs:5</a:t>
            </a:r>
          </a:p>
          <a:p>
            <a:endParaRPr lang="en-IN" dirty="0"/>
          </a:p>
        </p:txBody>
      </p:sp>
    </p:spTree>
    <p:extLst>
      <p:ext uri="{BB962C8B-B14F-4D97-AF65-F5344CB8AC3E}">
        <p14:creationId xmlns:p14="http://schemas.microsoft.com/office/powerpoint/2010/main" val="2062879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9A1B-E579-80EE-2306-CAEBEC6A5D16}"/>
              </a:ext>
            </a:extLst>
          </p:cNvPr>
          <p:cNvSpPr>
            <a:spLocks noGrp="1"/>
          </p:cNvSpPr>
          <p:nvPr>
            <p:ph type="title"/>
          </p:nvPr>
        </p:nvSpPr>
        <p:spPr/>
        <p:txBody>
          <a:bodyPr/>
          <a:lstStyle/>
          <a:p>
            <a:r>
              <a:rPr lang="en-IN" dirty="0"/>
              <a:t>Results</a:t>
            </a:r>
          </a:p>
        </p:txBody>
      </p:sp>
      <p:pic>
        <p:nvPicPr>
          <p:cNvPr id="6" name="Content Placeholder 5">
            <a:extLst>
              <a:ext uri="{FF2B5EF4-FFF2-40B4-BE49-F238E27FC236}">
                <a16:creationId xmlns:a16="http://schemas.microsoft.com/office/drawing/2014/main" id="{9870EB4A-824D-03F2-14A7-74306F1FD6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182" y="2237590"/>
            <a:ext cx="7762874" cy="3881437"/>
          </a:xfrm>
        </p:spPr>
      </p:pic>
      <p:sp>
        <p:nvSpPr>
          <p:cNvPr id="4" name="Slide Number Placeholder 3">
            <a:extLst>
              <a:ext uri="{FF2B5EF4-FFF2-40B4-BE49-F238E27FC236}">
                <a16:creationId xmlns:a16="http://schemas.microsoft.com/office/drawing/2014/main" id="{2D71B6ED-9B59-824E-46A2-A8F2C1A061E5}"/>
              </a:ext>
            </a:extLst>
          </p:cNvPr>
          <p:cNvSpPr>
            <a:spLocks noGrp="1"/>
          </p:cNvSpPr>
          <p:nvPr>
            <p:ph type="sldNum" sz="quarter" idx="12"/>
          </p:nvPr>
        </p:nvSpPr>
        <p:spPr/>
        <p:txBody>
          <a:bodyPr/>
          <a:lstStyle/>
          <a:p>
            <a:fld id="{FBD27BA9-5E5E-47A3-96A3-794AD83CF364}" type="slidenum">
              <a:rPr lang="en-IN" smtClean="0"/>
              <a:t>37</a:t>
            </a:fld>
            <a:endParaRPr lang="en-IN"/>
          </a:p>
        </p:txBody>
      </p:sp>
      <p:sp>
        <p:nvSpPr>
          <p:cNvPr id="7" name="TextBox 6">
            <a:extLst>
              <a:ext uri="{FF2B5EF4-FFF2-40B4-BE49-F238E27FC236}">
                <a16:creationId xmlns:a16="http://schemas.microsoft.com/office/drawing/2014/main" id="{6B888291-A072-E985-829E-5957CA8AC912}"/>
              </a:ext>
            </a:extLst>
          </p:cNvPr>
          <p:cNvSpPr txBox="1"/>
          <p:nvPr/>
        </p:nvSpPr>
        <p:spPr>
          <a:xfrm>
            <a:off x="933651" y="1561068"/>
            <a:ext cx="7257448" cy="369332"/>
          </a:xfrm>
          <a:prstGeom prst="rect">
            <a:avLst/>
          </a:prstGeom>
          <a:noFill/>
        </p:spPr>
        <p:txBody>
          <a:bodyPr wrap="square" rtlCol="0">
            <a:spAutoFit/>
          </a:bodyPr>
          <a:lstStyle/>
          <a:p>
            <a:r>
              <a:rPr lang="en-IN" dirty="0"/>
              <a:t>Training and validation graphs after 5epochs.</a:t>
            </a:r>
          </a:p>
        </p:txBody>
      </p:sp>
    </p:spTree>
    <p:extLst>
      <p:ext uri="{BB962C8B-B14F-4D97-AF65-F5344CB8AC3E}">
        <p14:creationId xmlns:p14="http://schemas.microsoft.com/office/powerpoint/2010/main" val="28698545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09A1B-E579-80EE-2306-CAEBEC6A5D16}"/>
              </a:ext>
            </a:extLst>
          </p:cNvPr>
          <p:cNvSpPr>
            <a:spLocks noGrp="1"/>
          </p:cNvSpPr>
          <p:nvPr>
            <p:ph type="title"/>
          </p:nvPr>
        </p:nvSpPr>
        <p:spPr/>
        <p:txBody>
          <a:bodyPr/>
          <a:lstStyle/>
          <a:p>
            <a:r>
              <a:rPr lang="en-IN" dirty="0"/>
              <a:t>Results</a:t>
            </a:r>
          </a:p>
        </p:txBody>
      </p:sp>
      <p:sp>
        <p:nvSpPr>
          <p:cNvPr id="4" name="Slide Number Placeholder 3">
            <a:extLst>
              <a:ext uri="{FF2B5EF4-FFF2-40B4-BE49-F238E27FC236}">
                <a16:creationId xmlns:a16="http://schemas.microsoft.com/office/drawing/2014/main" id="{2D71B6ED-9B59-824E-46A2-A8F2C1A061E5}"/>
              </a:ext>
            </a:extLst>
          </p:cNvPr>
          <p:cNvSpPr>
            <a:spLocks noGrp="1"/>
          </p:cNvSpPr>
          <p:nvPr>
            <p:ph type="sldNum" sz="quarter" idx="12"/>
          </p:nvPr>
        </p:nvSpPr>
        <p:spPr/>
        <p:txBody>
          <a:bodyPr/>
          <a:lstStyle/>
          <a:p>
            <a:fld id="{FBD27BA9-5E5E-47A3-96A3-794AD83CF364}" type="slidenum">
              <a:rPr lang="en-IN" smtClean="0"/>
              <a:t>38</a:t>
            </a:fld>
            <a:endParaRPr lang="en-IN"/>
          </a:p>
        </p:txBody>
      </p:sp>
      <p:sp>
        <p:nvSpPr>
          <p:cNvPr id="7" name="TextBox 6">
            <a:extLst>
              <a:ext uri="{FF2B5EF4-FFF2-40B4-BE49-F238E27FC236}">
                <a16:creationId xmlns:a16="http://schemas.microsoft.com/office/drawing/2014/main" id="{6B888291-A072-E985-829E-5957CA8AC912}"/>
              </a:ext>
            </a:extLst>
          </p:cNvPr>
          <p:cNvSpPr txBox="1"/>
          <p:nvPr/>
        </p:nvSpPr>
        <p:spPr>
          <a:xfrm>
            <a:off x="914400" y="1561068"/>
            <a:ext cx="7257448" cy="369332"/>
          </a:xfrm>
          <a:prstGeom prst="rect">
            <a:avLst/>
          </a:prstGeom>
          <a:noFill/>
        </p:spPr>
        <p:txBody>
          <a:bodyPr wrap="square" rtlCol="0">
            <a:spAutoFit/>
          </a:bodyPr>
          <a:lstStyle/>
          <a:p>
            <a:r>
              <a:rPr lang="en-IN" dirty="0"/>
              <a:t>Training and validation graphs after 30 epochs.</a:t>
            </a:r>
          </a:p>
        </p:txBody>
      </p:sp>
      <p:pic>
        <p:nvPicPr>
          <p:cNvPr id="9" name="Content Placeholder 8">
            <a:extLst>
              <a:ext uri="{FF2B5EF4-FFF2-40B4-BE49-F238E27FC236}">
                <a16:creationId xmlns:a16="http://schemas.microsoft.com/office/drawing/2014/main" id="{3B38C1CC-BED6-C489-F753-BF395FE0BC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582" y="2160588"/>
            <a:ext cx="7762874" cy="3881437"/>
          </a:xfrm>
        </p:spPr>
      </p:pic>
    </p:spTree>
    <p:extLst>
      <p:ext uri="{BB962C8B-B14F-4D97-AF65-F5344CB8AC3E}">
        <p14:creationId xmlns:p14="http://schemas.microsoft.com/office/powerpoint/2010/main" val="1211745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BCDC-0134-21C8-806B-9CC807D09DA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3B1FC314-D6FB-C9A8-9EDC-FA745425C448}"/>
              </a:ext>
            </a:extLst>
          </p:cNvPr>
          <p:cNvSpPr>
            <a:spLocks noGrp="1"/>
          </p:cNvSpPr>
          <p:nvPr>
            <p:ph idx="1"/>
          </p:nvPr>
        </p:nvSpPr>
        <p:spPr>
          <a:xfrm>
            <a:off x="677334" y="1640825"/>
            <a:ext cx="10353218" cy="4245898"/>
          </a:xfrm>
        </p:spPr>
        <p:txBody>
          <a:bodyPr>
            <a:normAutofit/>
          </a:bodyPr>
          <a:lstStyle/>
          <a:p>
            <a:pPr>
              <a:buFont typeface="Arial" panose="020B0604020202020204" pitchFamily="34" charset="0"/>
              <a:buChar char="•"/>
            </a:pPr>
            <a:r>
              <a:rPr lang="en-US" sz="2000" dirty="0"/>
              <a:t>From the analysis of the YOLOv8n model over different training epochs (5, 10, and 30), we can draw several insights:</a:t>
            </a:r>
          </a:p>
          <a:p>
            <a:pPr>
              <a:buFont typeface="Wingdings" panose="05000000000000000000" pitchFamily="2" charset="2"/>
              <a:buChar char="Ø"/>
            </a:pPr>
            <a:r>
              <a:rPr lang="en-US" sz="2000" b="1" dirty="0"/>
              <a:t>Accuracy and mAP50</a:t>
            </a:r>
            <a:r>
              <a:rPr lang="en-US" sz="2000" dirty="0"/>
              <a:t>: As the number of epochs increases, both the mAP50 and accuracy improve significantly. </a:t>
            </a:r>
          </a:p>
          <a:p>
            <a:pPr>
              <a:buFont typeface="Courier New" panose="02070309020205020404" pitchFamily="49" charset="0"/>
              <a:buChar char="o"/>
            </a:pPr>
            <a:r>
              <a:rPr lang="en-US" sz="2000" dirty="0"/>
              <a:t>  For fresh apples, mAP50 increases from 83.2 at 5 epochs to 97.1 at 30 epochs, while for rotten apples, it rises from 78.1 to 86.2. </a:t>
            </a:r>
          </a:p>
          <a:p>
            <a:pPr>
              <a:buFont typeface="Courier New" panose="02070309020205020404" pitchFamily="49" charset="0"/>
              <a:buChar char="o"/>
            </a:pPr>
            <a:r>
              <a:rPr lang="en-US" sz="2000" dirty="0"/>
              <a:t>This indicates that more training epochs lead to better model performance and higher accuracy in detecting both classes.</a:t>
            </a:r>
          </a:p>
          <a:p>
            <a:pPr>
              <a:buFont typeface="Wingdings" panose="05000000000000000000" pitchFamily="2" charset="2"/>
              <a:buChar char="Ø"/>
            </a:pPr>
            <a:r>
              <a:rPr lang="en-US" sz="2000" b="1" dirty="0"/>
              <a:t>Precision and Recall</a:t>
            </a:r>
            <a:r>
              <a:rPr lang="en-US" sz="2000" dirty="0"/>
              <a:t>: Both precision and recall are likely improving with more epochs. </a:t>
            </a:r>
          </a:p>
          <a:p>
            <a:endParaRPr lang="en-IN" dirty="0"/>
          </a:p>
        </p:txBody>
      </p:sp>
      <p:sp>
        <p:nvSpPr>
          <p:cNvPr id="4" name="Slide Number Placeholder 3">
            <a:extLst>
              <a:ext uri="{FF2B5EF4-FFF2-40B4-BE49-F238E27FC236}">
                <a16:creationId xmlns:a16="http://schemas.microsoft.com/office/drawing/2014/main" id="{A45F4949-9B61-DC5E-225A-5D9C0300CC81}"/>
              </a:ext>
            </a:extLst>
          </p:cNvPr>
          <p:cNvSpPr>
            <a:spLocks noGrp="1"/>
          </p:cNvSpPr>
          <p:nvPr>
            <p:ph type="sldNum" sz="quarter" idx="12"/>
          </p:nvPr>
        </p:nvSpPr>
        <p:spPr/>
        <p:txBody>
          <a:bodyPr/>
          <a:lstStyle/>
          <a:p>
            <a:fld id="{FBD27BA9-5E5E-47A3-96A3-794AD83CF364}" type="slidenum">
              <a:rPr lang="en-IN" smtClean="0"/>
              <a:t>39</a:t>
            </a:fld>
            <a:endParaRPr lang="en-IN"/>
          </a:p>
        </p:txBody>
      </p:sp>
    </p:spTree>
    <p:extLst>
      <p:ext uri="{BB962C8B-B14F-4D97-AF65-F5344CB8AC3E}">
        <p14:creationId xmlns:p14="http://schemas.microsoft.com/office/powerpoint/2010/main" val="1799353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66B6-7ACA-36DA-9EA0-0B5103D2F733}"/>
              </a:ext>
            </a:extLst>
          </p:cNvPr>
          <p:cNvSpPr>
            <a:spLocks noGrp="1"/>
          </p:cNvSpPr>
          <p:nvPr>
            <p:ph type="title"/>
          </p:nvPr>
        </p:nvSpPr>
        <p:spPr/>
        <p:txBody>
          <a:bodyPr/>
          <a:lstStyle/>
          <a:p>
            <a:r>
              <a:rPr lang="en-IN" dirty="0"/>
              <a:t>Literature review</a:t>
            </a:r>
          </a:p>
        </p:txBody>
      </p:sp>
      <p:graphicFrame>
        <p:nvGraphicFramePr>
          <p:cNvPr id="4" name="Content Placeholder 3">
            <a:extLst>
              <a:ext uri="{FF2B5EF4-FFF2-40B4-BE49-F238E27FC236}">
                <a16:creationId xmlns:a16="http://schemas.microsoft.com/office/drawing/2014/main" id="{E7E1D8B1-111D-17C2-DBF5-BD385CD09578}"/>
              </a:ext>
            </a:extLst>
          </p:cNvPr>
          <p:cNvGraphicFramePr>
            <a:graphicFrameLocks noGrp="1"/>
          </p:cNvGraphicFramePr>
          <p:nvPr>
            <p:ph idx="1"/>
            <p:extLst>
              <p:ext uri="{D42A27DB-BD31-4B8C-83A1-F6EECF244321}">
                <p14:modId xmlns:p14="http://schemas.microsoft.com/office/powerpoint/2010/main" val="3858836828"/>
              </p:ext>
            </p:extLst>
          </p:nvPr>
        </p:nvGraphicFramePr>
        <p:xfrm>
          <a:off x="764420" y="1852576"/>
          <a:ext cx="10883295" cy="4267200"/>
        </p:xfrm>
        <a:graphic>
          <a:graphicData uri="http://schemas.openxmlformats.org/drawingml/2006/table">
            <a:tbl>
              <a:tblPr firstRow="1" bandRow="1">
                <a:tableStyleId>{5C22544A-7EE6-4342-B048-85BDC9FD1C3A}</a:tableStyleId>
              </a:tblPr>
              <a:tblGrid>
                <a:gridCol w="2740252">
                  <a:extLst>
                    <a:ext uri="{9D8B030D-6E8A-4147-A177-3AD203B41FA5}">
                      <a16:colId xmlns:a16="http://schemas.microsoft.com/office/drawing/2014/main" val="1278019758"/>
                    </a:ext>
                  </a:extLst>
                </a:gridCol>
                <a:gridCol w="8143043">
                  <a:extLst>
                    <a:ext uri="{9D8B030D-6E8A-4147-A177-3AD203B41FA5}">
                      <a16:colId xmlns:a16="http://schemas.microsoft.com/office/drawing/2014/main" val="394989520"/>
                    </a:ext>
                  </a:extLst>
                </a:gridCol>
              </a:tblGrid>
              <a:tr h="1347824">
                <a:tc>
                  <a:txBody>
                    <a:bodyPr/>
                    <a:lstStyle/>
                    <a:p>
                      <a:r>
                        <a:rPr lang="en-IN" dirty="0"/>
                        <a:t>Title</a:t>
                      </a:r>
                    </a:p>
                  </a:txBody>
                  <a:tcPr/>
                </a:tc>
                <a:tc>
                  <a:txBody>
                    <a:bodyPr/>
                    <a:lstStyle/>
                    <a:p>
                      <a:r>
                        <a:rPr lang="en-IN" b="0" dirty="0"/>
                        <a:t>C. Wang, T. Luo, L. Zhao, Y. Tang and X. Zou, "Window Zooming–Based Localization Algorithm of Fruit and Vegetable for Harvesting Robot," in IEEE Access, vol. 7, pp. 103639-103649, 2019, </a:t>
                      </a:r>
                      <a:r>
                        <a:rPr lang="en-IN" b="0" dirty="0" err="1"/>
                        <a:t>doi</a:t>
                      </a:r>
                      <a:r>
                        <a:rPr lang="en-IN" b="0" dirty="0"/>
                        <a:t>: 10.1109/ACCESS.2019.2925812.</a:t>
                      </a:r>
                    </a:p>
                    <a:p>
                      <a:endParaRPr lang="en-IN" b="0" dirty="0"/>
                    </a:p>
                  </a:txBody>
                  <a:tcPr/>
                </a:tc>
                <a:extLst>
                  <a:ext uri="{0D108BD9-81ED-4DB2-BD59-A6C34878D82A}">
                    <a16:rowId xmlns:a16="http://schemas.microsoft.com/office/drawing/2014/main" val="559376870"/>
                  </a:ext>
                </a:extLst>
              </a:tr>
              <a:tr h="2729102">
                <a:tc>
                  <a:txBody>
                    <a:bodyPr/>
                    <a:lstStyle/>
                    <a:p>
                      <a:pPr algn="l"/>
                      <a:r>
                        <a:rPr lang="en-IN" dirty="0"/>
                        <a:t>Methodology</a:t>
                      </a:r>
                    </a:p>
                  </a:txBody>
                  <a:tcPr/>
                </a:tc>
                <a:tc>
                  <a:txBody>
                    <a:bodyPr/>
                    <a:lstStyle/>
                    <a:p>
                      <a:pPr marL="285750" indent="-285750">
                        <a:buFont typeface="Wingdings" panose="05000000000000000000" pitchFamily="2" charset="2"/>
                        <a:buChar char="Ø"/>
                      </a:pPr>
                      <a:r>
                        <a:rPr lang="en-US" sz="2000" b="0" i="0" kern="1200" dirty="0">
                          <a:solidFill>
                            <a:schemeClr val="dk1"/>
                          </a:solidFill>
                          <a:effectLst/>
                          <a:latin typeface="+mn-lt"/>
                          <a:ea typeface="+mn-ea"/>
                          <a:cs typeface="+mn-cs"/>
                        </a:rPr>
                        <a:t>Two CCD </a:t>
                      </a:r>
                      <a:r>
                        <a:rPr lang="en-US" sz="2000" b="0" i="0" kern="1200" dirty="0" err="1">
                          <a:solidFill>
                            <a:schemeClr val="dk1"/>
                          </a:solidFill>
                          <a:effectLst/>
                          <a:latin typeface="+mn-lt"/>
                          <a:ea typeface="+mn-ea"/>
                          <a:cs typeface="+mn-cs"/>
                        </a:rPr>
                        <a:t>Colour</a:t>
                      </a:r>
                      <a:r>
                        <a:rPr lang="en-US" sz="2000" b="0" i="0" kern="1200" dirty="0">
                          <a:solidFill>
                            <a:schemeClr val="dk1"/>
                          </a:solidFill>
                          <a:effectLst/>
                          <a:latin typeface="+mn-lt"/>
                          <a:ea typeface="+mn-ea"/>
                          <a:cs typeface="+mn-cs"/>
                        </a:rPr>
                        <a:t> cameras are used  for finding target location</a:t>
                      </a:r>
                    </a:p>
                    <a:p>
                      <a:pPr marL="285750" indent="-285750">
                        <a:buFont typeface="Wingdings" panose="05000000000000000000" pitchFamily="2" charset="2"/>
                        <a:buChar char="Ø"/>
                      </a:pPr>
                      <a:r>
                        <a:rPr lang="en-US" sz="2000" dirty="0"/>
                        <a:t>Window zooming algorithm is used</a:t>
                      </a:r>
                    </a:p>
                    <a:p>
                      <a:pPr marL="285750" indent="-285750">
                        <a:buFont typeface="Wingdings" panose="05000000000000000000" pitchFamily="2" charset="2"/>
                        <a:buChar char="Ø"/>
                      </a:pPr>
                      <a:r>
                        <a:rPr lang="en-US" sz="2000" dirty="0"/>
                        <a:t>Once the targets are recognized, the window zooming algorithm is employed to refine the recognition results and calculate the precise location of the targets. </a:t>
                      </a:r>
                    </a:p>
                    <a:p>
                      <a:pPr marL="285750" indent="-285750">
                        <a:buFont typeface="Wingdings" panose="05000000000000000000" pitchFamily="2" charset="2"/>
                        <a:buChar char="Ø"/>
                      </a:pPr>
                      <a:r>
                        <a:rPr lang="en-US" sz="2000" dirty="0"/>
                        <a:t>This algorithm adjusts the size of the recognition window based on the target's pixel ratio, which helps to improve the accuracy of target matching</a:t>
                      </a:r>
                      <a:br>
                        <a:rPr lang="en-US" sz="1800" b="0" i="0" kern="1200" dirty="0">
                          <a:solidFill>
                            <a:schemeClr val="dk1"/>
                          </a:solidFill>
                          <a:effectLst/>
                          <a:latin typeface="+mn-lt"/>
                          <a:ea typeface="+mn-ea"/>
                          <a:cs typeface="+mn-cs"/>
                        </a:rPr>
                      </a:br>
                      <a:endParaRPr lang="en-IN" dirty="0"/>
                    </a:p>
                  </a:txBody>
                  <a:tcPr/>
                </a:tc>
                <a:extLst>
                  <a:ext uri="{0D108BD9-81ED-4DB2-BD59-A6C34878D82A}">
                    <a16:rowId xmlns:a16="http://schemas.microsoft.com/office/drawing/2014/main" val="1822991623"/>
                  </a:ext>
                </a:extLst>
              </a:tr>
            </a:tbl>
          </a:graphicData>
        </a:graphic>
      </p:graphicFrame>
      <p:sp>
        <p:nvSpPr>
          <p:cNvPr id="3" name="Slide Number Placeholder 2">
            <a:extLst>
              <a:ext uri="{FF2B5EF4-FFF2-40B4-BE49-F238E27FC236}">
                <a16:creationId xmlns:a16="http://schemas.microsoft.com/office/drawing/2014/main" id="{FA47D4B3-7D1E-3C02-C094-B5C85B2612CE}"/>
              </a:ext>
            </a:extLst>
          </p:cNvPr>
          <p:cNvSpPr>
            <a:spLocks noGrp="1"/>
          </p:cNvSpPr>
          <p:nvPr>
            <p:ph type="sldNum" sz="quarter" idx="12"/>
          </p:nvPr>
        </p:nvSpPr>
        <p:spPr>
          <a:xfrm>
            <a:off x="9393303" y="6336002"/>
            <a:ext cx="683339" cy="365125"/>
          </a:xfrm>
        </p:spPr>
        <p:txBody>
          <a:bodyPr/>
          <a:lstStyle/>
          <a:p>
            <a:fld id="{FBD27BA9-5E5E-47A3-96A3-794AD83CF364}" type="slidenum">
              <a:rPr lang="en-IN" sz="1200" smtClean="0"/>
              <a:t>4</a:t>
            </a:fld>
            <a:endParaRPr lang="en-IN" sz="1200" dirty="0"/>
          </a:p>
        </p:txBody>
      </p:sp>
    </p:spTree>
    <p:extLst>
      <p:ext uri="{BB962C8B-B14F-4D97-AF65-F5344CB8AC3E}">
        <p14:creationId xmlns:p14="http://schemas.microsoft.com/office/powerpoint/2010/main" val="25420760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71600-9602-C31B-133C-13A0750C2B85}"/>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CC7BD4AC-B030-D1A8-8EF0-AFAAA595D5D7}"/>
              </a:ext>
            </a:extLst>
          </p:cNvPr>
          <p:cNvSpPr>
            <a:spLocks noGrp="1"/>
          </p:cNvSpPr>
          <p:nvPr>
            <p:ph idx="1"/>
          </p:nvPr>
        </p:nvSpPr>
        <p:spPr>
          <a:xfrm>
            <a:off x="677334" y="1656772"/>
            <a:ext cx="10006708" cy="4384590"/>
          </a:xfrm>
        </p:spPr>
        <p:txBody>
          <a:bodyPr>
            <a:normAutofit/>
          </a:bodyPr>
          <a:lstStyle/>
          <a:p>
            <a:pPr>
              <a:buFont typeface="Wingdings" panose="05000000000000000000" pitchFamily="2" charset="2"/>
              <a:buChar char="Ø"/>
            </a:pPr>
            <a:r>
              <a:rPr lang="en-US" sz="2000" b="1" dirty="0"/>
              <a:t>Confidence</a:t>
            </a:r>
            <a:r>
              <a:rPr lang="en-US" sz="2000" dirty="0"/>
              <a:t>: Increased epochs also typically lead to higher confidence scores for predictions, as the model becomes more certain about its detections due to better training.</a:t>
            </a:r>
          </a:p>
          <a:p>
            <a:pPr>
              <a:buFont typeface="Wingdings" panose="05000000000000000000" pitchFamily="2" charset="2"/>
              <a:buChar char="Ø"/>
            </a:pPr>
            <a:r>
              <a:rPr lang="en-US" sz="2000" b="1" dirty="0"/>
              <a:t>Loss</a:t>
            </a:r>
            <a:r>
              <a:rPr lang="en-US" sz="2000" dirty="0"/>
              <a:t>: Training loss is expected to decrease as the number of epochs increases.</a:t>
            </a:r>
          </a:p>
          <a:p>
            <a:pPr>
              <a:buFont typeface="Courier New" panose="02070309020205020404" pitchFamily="49" charset="0"/>
              <a:buChar char="o"/>
            </a:pPr>
            <a:r>
              <a:rPr lang="en-US" sz="2000" dirty="0"/>
              <a:t>A lower loss value indicates that the model is learning effectively and fitting the training data better</a:t>
            </a:r>
          </a:p>
          <a:p>
            <a:pPr>
              <a:buFont typeface="Wingdings" panose="05000000000000000000" pitchFamily="2" charset="2"/>
              <a:buChar char="Ø"/>
            </a:pPr>
            <a:r>
              <a:rPr lang="en-US" sz="2000" b="1" dirty="0"/>
              <a:t>mAP95</a:t>
            </a:r>
            <a:r>
              <a:rPr lang="en-US" sz="2000" dirty="0"/>
              <a:t>: The mAP95 values also show improvement with more epochs although with smaller increments compared to mAP50. </a:t>
            </a:r>
          </a:p>
          <a:p>
            <a:pPr>
              <a:buFont typeface="Courier New" panose="02070309020205020404" pitchFamily="49" charset="0"/>
              <a:buChar char="o"/>
            </a:pPr>
            <a:r>
              <a:rPr lang="en-US" sz="2000" dirty="0"/>
              <a:t>For fresh apples, mAP95 improves from 71.3 at 5 epochs to 88.1 at 30 epochs, and for rotten apples, it increases from 64.5 to 76.04. </a:t>
            </a:r>
          </a:p>
          <a:p>
            <a:pPr>
              <a:buFont typeface="Courier New" panose="02070309020205020404" pitchFamily="49" charset="0"/>
              <a:buChar char="o"/>
            </a:pPr>
            <a:r>
              <a:rPr lang="en-US" sz="2000" dirty="0"/>
              <a:t>This suggests that the model's precision in tighter bounding boxes also enhances with more training</a:t>
            </a:r>
            <a:endParaRPr lang="en-IN" sz="2000" dirty="0"/>
          </a:p>
        </p:txBody>
      </p:sp>
      <p:sp>
        <p:nvSpPr>
          <p:cNvPr id="4" name="Slide Number Placeholder 3">
            <a:extLst>
              <a:ext uri="{FF2B5EF4-FFF2-40B4-BE49-F238E27FC236}">
                <a16:creationId xmlns:a16="http://schemas.microsoft.com/office/drawing/2014/main" id="{3557551C-C69B-C6C3-D7F2-DA4944670CF6}"/>
              </a:ext>
            </a:extLst>
          </p:cNvPr>
          <p:cNvSpPr>
            <a:spLocks noGrp="1"/>
          </p:cNvSpPr>
          <p:nvPr>
            <p:ph type="sldNum" sz="quarter" idx="12"/>
          </p:nvPr>
        </p:nvSpPr>
        <p:spPr/>
        <p:txBody>
          <a:bodyPr/>
          <a:lstStyle/>
          <a:p>
            <a:fld id="{FBD27BA9-5E5E-47A3-96A3-794AD83CF364}" type="slidenum">
              <a:rPr lang="en-IN" smtClean="0"/>
              <a:t>40</a:t>
            </a:fld>
            <a:endParaRPr lang="en-IN"/>
          </a:p>
        </p:txBody>
      </p:sp>
    </p:spTree>
    <p:extLst>
      <p:ext uri="{BB962C8B-B14F-4D97-AF65-F5344CB8AC3E}">
        <p14:creationId xmlns:p14="http://schemas.microsoft.com/office/powerpoint/2010/main" val="1957479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5952-A8EA-98F7-06A0-99647DAADBE1}"/>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4922DE68-E0B7-9D51-339B-26D2CAEBD870}"/>
              </a:ext>
            </a:extLst>
          </p:cNvPr>
          <p:cNvSpPr>
            <a:spLocks noGrp="1"/>
          </p:cNvSpPr>
          <p:nvPr>
            <p:ph idx="1"/>
          </p:nvPr>
        </p:nvSpPr>
        <p:spPr>
          <a:xfrm>
            <a:off x="677334" y="1727453"/>
            <a:ext cx="10613100" cy="4087811"/>
          </a:xfrm>
        </p:spPr>
        <p:txBody>
          <a:bodyPr>
            <a:normAutofit/>
          </a:bodyPr>
          <a:lstStyle/>
          <a:p>
            <a:pPr>
              <a:buFont typeface="Arial" panose="020B0604020202020204" pitchFamily="34" charset="0"/>
              <a:buChar char="•"/>
            </a:pPr>
            <a:r>
              <a:rPr lang="en-US" sz="2000" dirty="0"/>
              <a:t>Increasing the number of training epochs for the YOLOv8n model significantly improves its performance in detecting fresh and rotten apples. </a:t>
            </a:r>
          </a:p>
          <a:p>
            <a:pPr>
              <a:buFont typeface="Arial" panose="020B0604020202020204" pitchFamily="34" charset="0"/>
              <a:buChar char="•"/>
            </a:pPr>
            <a:r>
              <a:rPr lang="en-US" sz="2000" dirty="0"/>
              <a:t>Both mAP50 and mAP95 values rise, indicating enhanced accuracy, precision, and recall. </a:t>
            </a:r>
          </a:p>
          <a:p>
            <a:pPr>
              <a:buFont typeface="Arial" panose="020B0604020202020204" pitchFamily="34" charset="0"/>
              <a:buChar char="•"/>
            </a:pPr>
            <a:r>
              <a:rPr lang="en-US" sz="2000" dirty="0"/>
              <a:t>The model becomes more confident in its predictions and reduces its loss, demonstrating better learning and fitting of the training data.</a:t>
            </a:r>
          </a:p>
          <a:p>
            <a:pPr>
              <a:buFont typeface="Arial" panose="020B0604020202020204" pitchFamily="34" charset="0"/>
              <a:buChar char="•"/>
            </a:pPr>
            <a:r>
              <a:rPr lang="en-US" sz="2000" dirty="0"/>
              <a:t>Therefore, training the model for more epochs results in more accurate and reliable apple detection, crucial for applications requiring high precision and confidence in object classification.</a:t>
            </a:r>
            <a:endParaRPr lang="en-IN" sz="2000" dirty="0"/>
          </a:p>
        </p:txBody>
      </p:sp>
      <p:sp>
        <p:nvSpPr>
          <p:cNvPr id="4" name="Slide Number Placeholder 3">
            <a:extLst>
              <a:ext uri="{FF2B5EF4-FFF2-40B4-BE49-F238E27FC236}">
                <a16:creationId xmlns:a16="http://schemas.microsoft.com/office/drawing/2014/main" id="{5FDF02CF-8198-E871-3353-8CF6296A8D0F}"/>
              </a:ext>
            </a:extLst>
          </p:cNvPr>
          <p:cNvSpPr>
            <a:spLocks noGrp="1"/>
          </p:cNvSpPr>
          <p:nvPr>
            <p:ph type="sldNum" sz="quarter" idx="12"/>
          </p:nvPr>
        </p:nvSpPr>
        <p:spPr/>
        <p:txBody>
          <a:bodyPr/>
          <a:lstStyle/>
          <a:p>
            <a:fld id="{FBD27BA9-5E5E-47A3-96A3-794AD83CF364}" type="slidenum">
              <a:rPr lang="en-IN" smtClean="0"/>
              <a:t>41</a:t>
            </a:fld>
            <a:endParaRPr lang="en-IN"/>
          </a:p>
        </p:txBody>
      </p:sp>
    </p:spTree>
    <p:extLst>
      <p:ext uri="{BB962C8B-B14F-4D97-AF65-F5344CB8AC3E}">
        <p14:creationId xmlns:p14="http://schemas.microsoft.com/office/powerpoint/2010/main" val="4099349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DFFA0-5BF4-6C3D-3458-B95C3A39877E}"/>
              </a:ext>
            </a:extLst>
          </p:cNvPr>
          <p:cNvSpPr>
            <a:spLocks noGrp="1"/>
          </p:cNvSpPr>
          <p:nvPr>
            <p:ph type="title"/>
          </p:nvPr>
        </p:nvSpPr>
        <p:spPr>
          <a:xfrm>
            <a:off x="667174" y="609600"/>
            <a:ext cx="8596668" cy="1320800"/>
          </a:xfrm>
        </p:spPr>
        <p:txBody>
          <a:bodyPr/>
          <a:lstStyle/>
          <a:p>
            <a:r>
              <a:rPr lang="en-US" dirty="0"/>
              <a:t>Timeline</a:t>
            </a:r>
            <a:endParaRPr lang="en-IN" dirty="0"/>
          </a:p>
        </p:txBody>
      </p:sp>
      <p:graphicFrame>
        <p:nvGraphicFramePr>
          <p:cNvPr id="4" name="Content Placeholder 3">
            <a:extLst>
              <a:ext uri="{FF2B5EF4-FFF2-40B4-BE49-F238E27FC236}">
                <a16:creationId xmlns:a16="http://schemas.microsoft.com/office/drawing/2014/main" id="{315FCCE9-229A-3AF2-43DB-57D47A9D8BDF}"/>
              </a:ext>
            </a:extLst>
          </p:cNvPr>
          <p:cNvGraphicFramePr>
            <a:graphicFrameLocks noGrp="1"/>
          </p:cNvGraphicFramePr>
          <p:nvPr>
            <p:ph idx="1"/>
            <p:extLst>
              <p:ext uri="{D42A27DB-BD31-4B8C-83A1-F6EECF244321}">
                <p14:modId xmlns:p14="http://schemas.microsoft.com/office/powerpoint/2010/main" val="1427376694"/>
              </p:ext>
            </p:extLst>
          </p:nvPr>
        </p:nvGraphicFramePr>
        <p:xfrm>
          <a:off x="792480" y="1197134"/>
          <a:ext cx="10284777" cy="4463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2B9FD14-E818-06EB-4A70-9C890D97E25B}"/>
              </a:ext>
            </a:extLst>
          </p:cNvPr>
          <p:cNvSpPr txBox="1"/>
          <p:nvPr/>
        </p:nvSpPr>
        <p:spPr>
          <a:xfrm>
            <a:off x="802640" y="2235200"/>
            <a:ext cx="8788400" cy="369332"/>
          </a:xfrm>
          <a:prstGeom prst="rect">
            <a:avLst/>
          </a:prstGeom>
          <a:noFill/>
        </p:spPr>
        <p:txBody>
          <a:bodyPr wrap="square" rtlCol="0">
            <a:spAutoFit/>
          </a:bodyPr>
          <a:lstStyle/>
          <a:p>
            <a:endParaRPr lang="en-IN" dirty="0"/>
          </a:p>
        </p:txBody>
      </p:sp>
      <p:sp>
        <p:nvSpPr>
          <p:cNvPr id="5" name="Slide Number Placeholder 4">
            <a:extLst>
              <a:ext uri="{FF2B5EF4-FFF2-40B4-BE49-F238E27FC236}">
                <a16:creationId xmlns:a16="http://schemas.microsoft.com/office/drawing/2014/main" id="{9A886D01-DC50-7919-788B-AAF8BEA1F305}"/>
              </a:ext>
            </a:extLst>
          </p:cNvPr>
          <p:cNvSpPr>
            <a:spLocks noGrp="1"/>
          </p:cNvSpPr>
          <p:nvPr>
            <p:ph type="sldNum" sz="quarter" idx="12"/>
          </p:nvPr>
        </p:nvSpPr>
        <p:spPr>
          <a:xfrm>
            <a:off x="9494903" y="6299200"/>
            <a:ext cx="683339" cy="365125"/>
          </a:xfrm>
        </p:spPr>
        <p:txBody>
          <a:bodyPr/>
          <a:lstStyle/>
          <a:p>
            <a:fld id="{FBD27BA9-5E5E-47A3-96A3-794AD83CF364}" type="slidenum">
              <a:rPr lang="en-IN" sz="1200" smtClean="0"/>
              <a:t>42</a:t>
            </a:fld>
            <a:endParaRPr lang="en-IN" sz="1200" dirty="0"/>
          </a:p>
        </p:txBody>
      </p:sp>
    </p:spTree>
    <p:extLst>
      <p:ext uri="{BB962C8B-B14F-4D97-AF65-F5344CB8AC3E}">
        <p14:creationId xmlns:p14="http://schemas.microsoft.com/office/powerpoint/2010/main" val="25366129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AD3DA-EA6D-7E24-4C33-7CEEBB5D427B}"/>
              </a:ext>
            </a:extLst>
          </p:cNvPr>
          <p:cNvSpPr>
            <a:spLocks noGrp="1"/>
          </p:cNvSpPr>
          <p:nvPr>
            <p:ph type="title"/>
          </p:nvPr>
        </p:nvSpPr>
        <p:spPr/>
        <p:txBody>
          <a:bodyPr/>
          <a:lstStyle/>
          <a:p>
            <a:r>
              <a:rPr lang="en-IN" dirty="0"/>
              <a:t>Timeline</a:t>
            </a:r>
          </a:p>
        </p:txBody>
      </p:sp>
      <p:graphicFrame>
        <p:nvGraphicFramePr>
          <p:cNvPr id="6" name="Content Placeholder 3">
            <a:extLst>
              <a:ext uri="{FF2B5EF4-FFF2-40B4-BE49-F238E27FC236}">
                <a16:creationId xmlns:a16="http://schemas.microsoft.com/office/drawing/2014/main" id="{40196688-B244-3A37-017B-B310A81F0D37}"/>
              </a:ext>
            </a:extLst>
          </p:cNvPr>
          <p:cNvGraphicFramePr>
            <a:graphicFrameLocks noGrp="1"/>
          </p:cNvGraphicFramePr>
          <p:nvPr>
            <p:ph idx="1"/>
            <p:extLst>
              <p:ext uri="{D42A27DB-BD31-4B8C-83A1-F6EECF244321}">
                <p14:modId xmlns:p14="http://schemas.microsoft.com/office/powerpoint/2010/main" val="2275950088"/>
              </p:ext>
            </p:extLst>
          </p:nvPr>
        </p:nvGraphicFramePr>
        <p:xfrm>
          <a:off x="677334" y="2092960"/>
          <a:ext cx="10264458" cy="30175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6FAD9E7-A6F8-3E70-D388-2B33633CAA4D}"/>
              </a:ext>
            </a:extLst>
          </p:cNvPr>
          <p:cNvSpPr>
            <a:spLocks noGrp="1"/>
          </p:cNvSpPr>
          <p:nvPr>
            <p:ph type="sldNum" sz="quarter" idx="12"/>
          </p:nvPr>
        </p:nvSpPr>
        <p:spPr>
          <a:xfrm>
            <a:off x="9505063" y="6214082"/>
            <a:ext cx="683339" cy="365125"/>
          </a:xfrm>
        </p:spPr>
        <p:txBody>
          <a:bodyPr/>
          <a:lstStyle/>
          <a:p>
            <a:fld id="{FBD27BA9-5E5E-47A3-96A3-794AD83CF364}" type="slidenum">
              <a:rPr lang="en-IN" sz="1200" smtClean="0"/>
              <a:t>43</a:t>
            </a:fld>
            <a:endParaRPr lang="en-IN" sz="1200"/>
          </a:p>
        </p:txBody>
      </p:sp>
    </p:spTree>
    <p:extLst>
      <p:ext uri="{BB962C8B-B14F-4D97-AF65-F5344CB8AC3E}">
        <p14:creationId xmlns:p14="http://schemas.microsoft.com/office/powerpoint/2010/main" val="42471450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6B2AE-5369-1ACD-7C8D-C364B1455C5D}"/>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3285093C-FF6B-C1DB-A965-C50D536517B9}"/>
              </a:ext>
            </a:extLst>
          </p:cNvPr>
          <p:cNvSpPr>
            <a:spLocks noGrp="1"/>
          </p:cNvSpPr>
          <p:nvPr>
            <p:ph idx="1"/>
          </p:nvPr>
        </p:nvSpPr>
        <p:spPr>
          <a:xfrm>
            <a:off x="677334" y="1402081"/>
            <a:ext cx="11270826" cy="5384800"/>
          </a:xfrm>
        </p:spPr>
        <p:txBody>
          <a:bodyPr>
            <a:normAutofit lnSpcReduction="10000"/>
          </a:bodyPr>
          <a:lstStyle/>
          <a:p>
            <a:r>
              <a:rPr lang="en-US" dirty="0"/>
              <a:t>K. C. Gunawan and Z. S. Lie, "Apple Ripeness Level Detection Based On Skin Color Features With Convolutional Neural Network Classification Method," 2021 7th International Conference on Electrical, Electronics and Information Engineering (ICEEIE), Malang, Indonesia, 2021, pp. 1-6, </a:t>
            </a:r>
            <a:r>
              <a:rPr lang="en-US" dirty="0" err="1"/>
              <a:t>doi</a:t>
            </a:r>
            <a:r>
              <a:rPr lang="en-US" dirty="0"/>
              <a:t>: 10.1109/ICEEIE52663.2021.9616629.</a:t>
            </a:r>
          </a:p>
          <a:p>
            <a:r>
              <a:rPr lang="en-US" sz="1800" dirty="0"/>
              <a:t>W. </a:t>
            </a:r>
            <a:r>
              <a:rPr lang="en-US" sz="1800" dirty="0" err="1"/>
              <a:t>Kharamat</a:t>
            </a:r>
            <a:r>
              <a:rPr lang="en-US" sz="1800" dirty="0"/>
              <a:t>, M. </a:t>
            </a:r>
            <a:r>
              <a:rPr lang="en-US" sz="1800" dirty="0" err="1"/>
              <a:t>Wongsaisuwan</a:t>
            </a:r>
            <a:r>
              <a:rPr lang="en-US" sz="1800" dirty="0"/>
              <a:t> and N. </a:t>
            </a:r>
            <a:r>
              <a:rPr lang="en-US" sz="1800" dirty="0" err="1"/>
              <a:t>Wattanamongkhol</a:t>
            </a:r>
            <a:r>
              <a:rPr lang="en-US" sz="1800" dirty="0"/>
              <a:t>, "Durian Ripeness Classification from the Knocking Sounds Using Convolutional Neural Network," 2020 8th International Electrical Engineering Congress (</a:t>
            </a:r>
            <a:r>
              <a:rPr lang="en-US" sz="1800" dirty="0" err="1"/>
              <a:t>iEECON</a:t>
            </a:r>
            <a:r>
              <a:rPr lang="en-US" sz="1800" dirty="0"/>
              <a:t>), Chiang Mai, Thailand, 2020, pp. 1-4, </a:t>
            </a:r>
            <a:r>
              <a:rPr lang="en-US" sz="1800" dirty="0" err="1"/>
              <a:t>doi</a:t>
            </a:r>
            <a:r>
              <a:rPr lang="en-US" sz="1800" dirty="0"/>
              <a:t>: 10.1109/iEECON48109.2020.229571.</a:t>
            </a:r>
          </a:p>
          <a:p>
            <a:r>
              <a:rPr lang="en-IN" sz="1800" dirty="0"/>
              <a:t>Z. Al-</a:t>
            </a:r>
            <a:r>
              <a:rPr lang="en-IN" sz="1800" dirty="0" err="1"/>
              <a:t>Mashhadani</a:t>
            </a:r>
            <a:r>
              <a:rPr lang="en-IN" sz="1800" dirty="0"/>
              <a:t> and B. Chandrasekaran, "Autonomous Ripeness Detection Using Image Processing for an Agricultural Robotic System," 2020 11th IEEE Annual Ubiquitous Computing, Electronics &amp; Mobile Communication Conference (UEMCON), New York, NY, USA, 2020, pp. 0743-0748, </a:t>
            </a:r>
            <a:r>
              <a:rPr lang="en-IN" sz="1800" dirty="0" err="1"/>
              <a:t>doi</a:t>
            </a:r>
            <a:r>
              <a:rPr lang="en-IN" sz="1800" dirty="0"/>
              <a:t>: 10.1109/UEMCON51285.2020.9298168.</a:t>
            </a:r>
          </a:p>
          <a:p>
            <a:r>
              <a:rPr lang="en-IN" sz="1800" dirty="0"/>
              <a:t>N. Y, Venkatesh and V. K R, "Deep Learning based Semantic Segmentation to Detect Ripened Strawberry Guava Fruits," 2022 IEEE International Conference on Electronics, Computing and Communication Technologies (CONECCT), Bangalore, India, 2022, pp. 1-6, </a:t>
            </a:r>
            <a:r>
              <a:rPr lang="en-IN" sz="1800" dirty="0" err="1"/>
              <a:t>doi</a:t>
            </a:r>
            <a:r>
              <a:rPr lang="en-IN" sz="1800" dirty="0"/>
              <a:t>: 10.1109/CONECCT55679.2022.9865808.</a:t>
            </a:r>
          </a:p>
          <a:p>
            <a:r>
              <a:rPr lang="en-IN" sz="1800" dirty="0"/>
              <a:t>R. A. </a:t>
            </a:r>
            <a:r>
              <a:rPr lang="en-IN" sz="1800" dirty="0" err="1"/>
              <a:t>Bastidas</a:t>
            </a:r>
            <a:r>
              <a:rPr lang="en-IN" sz="1800" dirty="0"/>
              <a:t>-Alva, J. A. </a:t>
            </a:r>
            <a:r>
              <a:rPr lang="en-IN" sz="1800" dirty="0" err="1"/>
              <a:t>Paitan</a:t>
            </a:r>
            <a:r>
              <a:rPr lang="en-IN" sz="1800" dirty="0"/>
              <a:t> Cardenas, K. S. Bazan Espinoza, V. K. </a:t>
            </a:r>
            <a:r>
              <a:rPr lang="en-IN" sz="1800" dirty="0" err="1"/>
              <a:t>Povez</a:t>
            </a:r>
            <a:r>
              <a:rPr lang="en-IN" sz="1800" dirty="0"/>
              <a:t> </a:t>
            </a:r>
            <a:r>
              <a:rPr lang="en-IN" sz="1800" dirty="0" err="1"/>
              <a:t>Nuñez</a:t>
            </a:r>
            <a:r>
              <a:rPr lang="en-IN" sz="1800" dirty="0"/>
              <a:t>, M. E. </a:t>
            </a:r>
            <a:r>
              <a:rPr lang="en-IN" sz="1800" dirty="0" err="1"/>
              <a:t>Quincho</a:t>
            </a:r>
            <a:r>
              <a:rPr lang="en-IN" sz="1800" dirty="0"/>
              <a:t> Rivera and J. </a:t>
            </a:r>
            <a:r>
              <a:rPr lang="en-IN" sz="1800" dirty="0" err="1"/>
              <a:t>Huaytalla</a:t>
            </a:r>
            <a:r>
              <a:rPr lang="en-IN" sz="1800" dirty="0"/>
              <a:t>, "Recognition and classification system for </a:t>
            </a:r>
            <a:r>
              <a:rPr lang="en-IN" sz="1800" dirty="0" err="1"/>
              <a:t>trinitario</a:t>
            </a:r>
            <a:r>
              <a:rPr lang="en-IN" sz="1800" dirty="0"/>
              <a:t> cocoa fruits according to their ripening stage based on the Yolo v5 algorithm," 2022 Asia Conference on Advanced Robotics, Automation, and Control Engineering (ARACE), Qingdao, China, 2022, pp. 138-142, </a:t>
            </a:r>
            <a:r>
              <a:rPr lang="en-IN" sz="1800" dirty="0" err="1"/>
              <a:t>doi</a:t>
            </a:r>
            <a:r>
              <a:rPr lang="en-IN" sz="1800" dirty="0"/>
              <a:t>: 10.1109/ARACE56528.2022.00032.</a:t>
            </a:r>
          </a:p>
          <a:p>
            <a:endParaRPr lang="en-IN" sz="1800" dirty="0"/>
          </a:p>
          <a:p>
            <a:endParaRPr lang="en-IN" sz="1800" dirty="0"/>
          </a:p>
          <a:p>
            <a:endParaRPr lang="en-US" sz="1800" dirty="0"/>
          </a:p>
          <a:p>
            <a:endParaRPr lang="en-US" dirty="0"/>
          </a:p>
          <a:p>
            <a:endParaRPr lang="en-IN" dirty="0"/>
          </a:p>
        </p:txBody>
      </p:sp>
      <p:sp>
        <p:nvSpPr>
          <p:cNvPr id="4" name="Slide Number Placeholder 3">
            <a:extLst>
              <a:ext uri="{FF2B5EF4-FFF2-40B4-BE49-F238E27FC236}">
                <a16:creationId xmlns:a16="http://schemas.microsoft.com/office/drawing/2014/main" id="{32EDBD6C-7C0F-0EF6-5A26-F14E009622BB}"/>
              </a:ext>
            </a:extLst>
          </p:cNvPr>
          <p:cNvSpPr>
            <a:spLocks noGrp="1"/>
          </p:cNvSpPr>
          <p:nvPr>
            <p:ph type="sldNum" sz="quarter" idx="12"/>
          </p:nvPr>
        </p:nvSpPr>
        <p:spPr/>
        <p:txBody>
          <a:bodyPr/>
          <a:lstStyle/>
          <a:p>
            <a:fld id="{FBD27BA9-5E5E-47A3-96A3-794AD83CF364}" type="slidenum">
              <a:rPr lang="en-IN" smtClean="0"/>
              <a:t>44</a:t>
            </a:fld>
            <a:endParaRPr lang="en-IN"/>
          </a:p>
        </p:txBody>
      </p:sp>
    </p:spTree>
    <p:extLst>
      <p:ext uri="{BB962C8B-B14F-4D97-AF65-F5344CB8AC3E}">
        <p14:creationId xmlns:p14="http://schemas.microsoft.com/office/powerpoint/2010/main" val="1587793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58D8-09C8-6776-6546-DBFA23DF9A2E}"/>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AA199327-17FD-0043-CF49-639B72541F96}"/>
              </a:ext>
            </a:extLst>
          </p:cNvPr>
          <p:cNvSpPr>
            <a:spLocks noGrp="1"/>
          </p:cNvSpPr>
          <p:nvPr>
            <p:ph idx="1"/>
          </p:nvPr>
        </p:nvSpPr>
        <p:spPr>
          <a:xfrm>
            <a:off x="677334" y="1794829"/>
            <a:ext cx="11220026" cy="4453571"/>
          </a:xfrm>
        </p:spPr>
        <p:txBody>
          <a:bodyPr>
            <a:normAutofit lnSpcReduction="10000"/>
          </a:bodyPr>
          <a:lstStyle/>
          <a:p>
            <a:r>
              <a:rPr lang="en-IN" dirty="0"/>
              <a:t>H. M. W. M. </a:t>
            </a:r>
            <a:r>
              <a:rPr lang="en-IN" dirty="0" err="1"/>
              <a:t>Hippola</a:t>
            </a:r>
            <a:r>
              <a:rPr lang="en-IN" dirty="0"/>
              <a:t>, D. P. </a:t>
            </a:r>
            <a:r>
              <a:rPr lang="en-IN" dirty="0" err="1"/>
              <a:t>WaduMesthri</a:t>
            </a:r>
            <a:r>
              <a:rPr lang="en-IN" dirty="0"/>
              <a:t>, R. M. T. P. </a:t>
            </a:r>
            <a:r>
              <a:rPr lang="en-IN" dirty="0" err="1"/>
              <a:t>Rajakaruna</a:t>
            </a:r>
            <a:r>
              <a:rPr lang="en-IN" dirty="0"/>
              <a:t>, L. </a:t>
            </a:r>
            <a:r>
              <a:rPr lang="en-IN" dirty="0" err="1"/>
              <a:t>Yasakethu</a:t>
            </a:r>
            <a:r>
              <a:rPr lang="en-IN" dirty="0"/>
              <a:t> and M. </a:t>
            </a:r>
            <a:r>
              <a:rPr lang="en-IN" dirty="0" err="1"/>
              <a:t>Rajapaksha</a:t>
            </a:r>
            <a:r>
              <a:rPr lang="en-IN" dirty="0"/>
              <a:t>, "Machine learning based classification of ripening and decay stages of Mango (Mangifera indica L.) cv. Tom EJC," 2022 2nd International Conference on Image Processing and Robotics (</a:t>
            </a:r>
            <a:r>
              <a:rPr lang="en-IN" dirty="0" err="1"/>
              <a:t>ICIPRob</a:t>
            </a:r>
            <a:r>
              <a:rPr lang="en-IN" dirty="0"/>
              <a:t>), Colombo, Sri Lanka, 2022, pp. 1-6, </a:t>
            </a:r>
            <a:r>
              <a:rPr lang="en-IN" dirty="0" err="1"/>
              <a:t>doi</a:t>
            </a:r>
            <a:r>
              <a:rPr lang="en-IN" dirty="0"/>
              <a:t>: 10.1109/ICIPRob54042.2022.9798722.</a:t>
            </a:r>
          </a:p>
          <a:p>
            <a:r>
              <a:rPr lang="en-IN" dirty="0"/>
              <a:t>H. S. P. </a:t>
            </a:r>
            <a:r>
              <a:rPr lang="en-IN" dirty="0" err="1"/>
              <a:t>Rusmarsidik</a:t>
            </a:r>
            <a:r>
              <a:rPr lang="en-IN" dirty="0"/>
              <a:t> and </a:t>
            </a:r>
            <a:r>
              <a:rPr lang="en-IN" dirty="0" err="1"/>
              <a:t>Risnandar</a:t>
            </a:r>
            <a:r>
              <a:rPr lang="en-IN" dirty="0"/>
              <a:t>, "</a:t>
            </a:r>
            <a:r>
              <a:rPr lang="en-IN" dirty="0" err="1"/>
              <a:t>DeRiBa-Fuz</a:t>
            </a:r>
            <a:r>
              <a:rPr lang="en-IN" dirty="0"/>
              <a:t>: Detection of Ripening Banana Using Fuzzy Logic with RGB and GLCM Extraction," 2022 International Conference on Advanced Creative Networks and Intelligent Systems (ICACNIS), Bandung, Indonesia, 2022, pp. 1-7, </a:t>
            </a:r>
            <a:r>
              <a:rPr lang="en-IN" dirty="0" err="1"/>
              <a:t>doi</a:t>
            </a:r>
            <a:r>
              <a:rPr lang="en-IN" dirty="0"/>
              <a:t>: 10.1109/ICACNIS57039.2022.10055225.</a:t>
            </a:r>
          </a:p>
          <a:p>
            <a:r>
              <a:rPr lang="en-IN" sz="1800" dirty="0"/>
              <a:t> I. A. </a:t>
            </a:r>
            <a:r>
              <a:rPr lang="en-IN" sz="1800" dirty="0" err="1"/>
              <a:t>Mohtar</a:t>
            </a:r>
            <a:r>
              <a:rPr lang="en-IN" sz="1800" dirty="0"/>
              <a:t>, N. S. S. Ramli and Z. Ahmad, "Automatic Classification of Mangosteen Ripening Stages using Deep Learning," 2019 1st International Conference on Artificial Intelligence and Data Sciences (</a:t>
            </a:r>
            <a:r>
              <a:rPr lang="en-IN" sz="1800" dirty="0" err="1"/>
              <a:t>AiDAS</a:t>
            </a:r>
            <a:r>
              <a:rPr lang="en-IN" sz="1800" dirty="0"/>
              <a:t>), Ipoh, Malaysia, 2019, pp. 44-47, </a:t>
            </a:r>
            <a:r>
              <a:rPr lang="en-IN" sz="1800" dirty="0" err="1"/>
              <a:t>doi</a:t>
            </a:r>
            <a:r>
              <a:rPr lang="en-IN" sz="1800" dirty="0"/>
              <a:t>: 10.1109/AiDAS47888.2019.8970933.</a:t>
            </a:r>
          </a:p>
          <a:p>
            <a:r>
              <a:rPr lang="en-IN" sz="1800" dirty="0"/>
              <a:t>M. A. Gonzales, J. F. M. </a:t>
            </a:r>
            <a:r>
              <a:rPr lang="en-IN" sz="1800" dirty="0" err="1"/>
              <a:t>Datingaling</a:t>
            </a:r>
            <a:r>
              <a:rPr lang="en-IN" sz="1800" dirty="0"/>
              <a:t>, L. A. Herman and E. H. D. Alon, "Gas Sensor-Based </a:t>
            </a:r>
            <a:r>
              <a:rPr lang="en-IN" sz="1800" dirty="0" err="1"/>
              <a:t>Nondestructive</a:t>
            </a:r>
            <a:r>
              <a:rPr lang="en-IN" sz="1800" dirty="0"/>
              <a:t> Testing for Jackfruit Ripeness Level," 2023 IEEE International Conference on Automatic Control and Intelligent Systems (I2CACIS), Shah Alam, Malaysia, 2023, pp. 241-246, </a:t>
            </a:r>
            <a:r>
              <a:rPr lang="en-IN" sz="1800" dirty="0" err="1"/>
              <a:t>doi</a:t>
            </a:r>
            <a:r>
              <a:rPr lang="en-IN" sz="1800" dirty="0"/>
              <a:t>: 10.1109/I2CACIS57635.2023.10193593</a:t>
            </a:r>
          </a:p>
          <a:p>
            <a:endParaRPr lang="en-IN" dirty="0"/>
          </a:p>
          <a:p>
            <a:endParaRPr lang="en-IN" dirty="0"/>
          </a:p>
        </p:txBody>
      </p:sp>
      <p:sp>
        <p:nvSpPr>
          <p:cNvPr id="4" name="Slide Number Placeholder 3">
            <a:extLst>
              <a:ext uri="{FF2B5EF4-FFF2-40B4-BE49-F238E27FC236}">
                <a16:creationId xmlns:a16="http://schemas.microsoft.com/office/drawing/2014/main" id="{68E1371D-72E9-B8BA-F1E9-108093096BD0}"/>
              </a:ext>
            </a:extLst>
          </p:cNvPr>
          <p:cNvSpPr>
            <a:spLocks noGrp="1"/>
          </p:cNvSpPr>
          <p:nvPr>
            <p:ph type="sldNum" sz="quarter" idx="12"/>
          </p:nvPr>
        </p:nvSpPr>
        <p:spPr/>
        <p:txBody>
          <a:bodyPr/>
          <a:lstStyle/>
          <a:p>
            <a:fld id="{FBD27BA9-5E5E-47A3-96A3-794AD83CF364}" type="slidenum">
              <a:rPr lang="en-IN" smtClean="0"/>
              <a:t>45</a:t>
            </a:fld>
            <a:endParaRPr lang="en-IN"/>
          </a:p>
        </p:txBody>
      </p:sp>
    </p:spTree>
    <p:extLst>
      <p:ext uri="{BB962C8B-B14F-4D97-AF65-F5344CB8AC3E}">
        <p14:creationId xmlns:p14="http://schemas.microsoft.com/office/powerpoint/2010/main" val="975687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6938D-0CAF-9815-3B01-60458C22510D}"/>
              </a:ext>
            </a:extLst>
          </p:cNvPr>
          <p:cNvSpPr>
            <a:spLocks noGrp="1"/>
          </p:cNvSpPr>
          <p:nvPr>
            <p:ph type="title"/>
          </p:nvPr>
        </p:nvSpPr>
        <p:spPr>
          <a:xfrm>
            <a:off x="3593254" y="2854960"/>
            <a:ext cx="5764106" cy="2357120"/>
          </a:xfrm>
        </p:spPr>
        <p:txBody>
          <a:bodyPr>
            <a:normAutofit/>
          </a:bodyPr>
          <a:lstStyle/>
          <a:p>
            <a:r>
              <a:rPr lang="en-IN" sz="6000" dirty="0"/>
              <a:t>THANK YOU</a:t>
            </a:r>
          </a:p>
        </p:txBody>
      </p:sp>
      <p:sp>
        <p:nvSpPr>
          <p:cNvPr id="3" name="Slide Number Placeholder 2">
            <a:extLst>
              <a:ext uri="{FF2B5EF4-FFF2-40B4-BE49-F238E27FC236}">
                <a16:creationId xmlns:a16="http://schemas.microsoft.com/office/drawing/2014/main" id="{A7D6D9C3-39C9-C87B-0CD2-09E6D9721A62}"/>
              </a:ext>
            </a:extLst>
          </p:cNvPr>
          <p:cNvSpPr>
            <a:spLocks noGrp="1"/>
          </p:cNvSpPr>
          <p:nvPr>
            <p:ph type="sldNum" sz="quarter" idx="12"/>
          </p:nvPr>
        </p:nvSpPr>
        <p:spPr/>
        <p:txBody>
          <a:bodyPr/>
          <a:lstStyle/>
          <a:p>
            <a:fld id="{FBD27BA9-5E5E-47A3-96A3-794AD83CF364}" type="slidenum">
              <a:rPr lang="en-IN" smtClean="0"/>
              <a:t>46</a:t>
            </a:fld>
            <a:endParaRPr lang="en-IN"/>
          </a:p>
        </p:txBody>
      </p:sp>
    </p:spTree>
    <p:extLst>
      <p:ext uri="{BB962C8B-B14F-4D97-AF65-F5344CB8AC3E}">
        <p14:creationId xmlns:p14="http://schemas.microsoft.com/office/powerpoint/2010/main" val="3750255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66B6-7ACA-36DA-9EA0-0B5103D2F733}"/>
              </a:ext>
            </a:extLst>
          </p:cNvPr>
          <p:cNvSpPr>
            <a:spLocks noGrp="1"/>
          </p:cNvSpPr>
          <p:nvPr>
            <p:ph type="title"/>
          </p:nvPr>
        </p:nvSpPr>
        <p:spPr/>
        <p:txBody>
          <a:bodyPr/>
          <a:lstStyle/>
          <a:p>
            <a:r>
              <a:rPr lang="en-IN" dirty="0"/>
              <a:t>Literature review</a:t>
            </a:r>
          </a:p>
        </p:txBody>
      </p:sp>
      <p:graphicFrame>
        <p:nvGraphicFramePr>
          <p:cNvPr id="4" name="Content Placeholder 3">
            <a:extLst>
              <a:ext uri="{FF2B5EF4-FFF2-40B4-BE49-F238E27FC236}">
                <a16:creationId xmlns:a16="http://schemas.microsoft.com/office/drawing/2014/main" id="{E7E1D8B1-111D-17C2-DBF5-BD385CD09578}"/>
              </a:ext>
            </a:extLst>
          </p:cNvPr>
          <p:cNvGraphicFramePr>
            <a:graphicFrameLocks noGrp="1"/>
          </p:cNvGraphicFramePr>
          <p:nvPr>
            <p:ph idx="1"/>
            <p:extLst>
              <p:ext uri="{D42A27DB-BD31-4B8C-83A1-F6EECF244321}">
                <p14:modId xmlns:p14="http://schemas.microsoft.com/office/powerpoint/2010/main" val="694249890"/>
              </p:ext>
            </p:extLst>
          </p:nvPr>
        </p:nvGraphicFramePr>
        <p:xfrm>
          <a:off x="764420" y="1852576"/>
          <a:ext cx="10883295" cy="4192142"/>
        </p:xfrm>
        <a:graphic>
          <a:graphicData uri="http://schemas.openxmlformats.org/drawingml/2006/table">
            <a:tbl>
              <a:tblPr firstRow="1" bandRow="1">
                <a:tableStyleId>{5C22544A-7EE6-4342-B048-85BDC9FD1C3A}</a:tableStyleId>
              </a:tblPr>
              <a:tblGrid>
                <a:gridCol w="2740252">
                  <a:extLst>
                    <a:ext uri="{9D8B030D-6E8A-4147-A177-3AD203B41FA5}">
                      <a16:colId xmlns:a16="http://schemas.microsoft.com/office/drawing/2014/main" val="1278019758"/>
                    </a:ext>
                  </a:extLst>
                </a:gridCol>
                <a:gridCol w="8143043">
                  <a:extLst>
                    <a:ext uri="{9D8B030D-6E8A-4147-A177-3AD203B41FA5}">
                      <a16:colId xmlns:a16="http://schemas.microsoft.com/office/drawing/2014/main" val="394989520"/>
                    </a:ext>
                  </a:extLst>
                </a:gridCol>
              </a:tblGrid>
              <a:tr h="1347824">
                <a:tc>
                  <a:txBody>
                    <a:bodyPr/>
                    <a:lstStyle/>
                    <a:p>
                      <a:r>
                        <a:rPr lang="en-IN" dirty="0"/>
                        <a:t>Title</a:t>
                      </a:r>
                    </a:p>
                  </a:txBody>
                  <a:tcPr/>
                </a:tc>
                <a:tc>
                  <a:txBody>
                    <a:bodyPr/>
                    <a:lstStyle/>
                    <a:p>
                      <a:r>
                        <a:rPr lang="en-IN" b="0" dirty="0"/>
                        <a:t>D. </a:t>
                      </a:r>
                      <a:r>
                        <a:rPr lang="en-IN" b="0" dirty="0" err="1"/>
                        <a:t>Karakaya</a:t>
                      </a:r>
                      <a:r>
                        <a:rPr lang="en-IN" b="0" dirty="0"/>
                        <a:t>, O. Ulucan and M. Turkan, "A Comparative Analysis on Fruit Freshness Classification," 2019 Innovations in Intelligent Systems and Applications Conference (ASYU), Izmir, Turkey, 2019, pp. 1-4, </a:t>
                      </a:r>
                      <a:r>
                        <a:rPr lang="en-IN" b="0" dirty="0" err="1"/>
                        <a:t>doi</a:t>
                      </a:r>
                      <a:r>
                        <a:rPr lang="en-IN" b="0" dirty="0"/>
                        <a:t>: 10.1109/ASYU48272.2019.8946385. </a:t>
                      </a:r>
                    </a:p>
                    <a:p>
                      <a:endParaRPr lang="en-IN" b="0" dirty="0"/>
                    </a:p>
                  </a:txBody>
                  <a:tcPr/>
                </a:tc>
                <a:extLst>
                  <a:ext uri="{0D108BD9-81ED-4DB2-BD59-A6C34878D82A}">
                    <a16:rowId xmlns:a16="http://schemas.microsoft.com/office/drawing/2014/main" val="559376870"/>
                  </a:ext>
                </a:extLst>
              </a:tr>
              <a:tr h="2729102">
                <a:tc>
                  <a:txBody>
                    <a:bodyPr/>
                    <a:lstStyle/>
                    <a:p>
                      <a:pPr algn="l"/>
                      <a:r>
                        <a:rPr lang="en-IN" dirty="0"/>
                        <a:t>Methodology</a:t>
                      </a:r>
                    </a:p>
                  </a:txBody>
                  <a:tcPr/>
                </a:tc>
                <a:tc>
                  <a:txBody>
                    <a:bodyPr/>
                    <a:lstStyle/>
                    <a:p>
                      <a:pPr marL="285750" indent="-285750">
                        <a:buFont typeface="Wingdings" panose="05000000000000000000" pitchFamily="2" charset="2"/>
                        <a:buChar char="Ø"/>
                      </a:pPr>
                      <a:r>
                        <a:rPr lang="en-US" sz="2000" b="0" i="0" kern="1200" dirty="0">
                          <a:solidFill>
                            <a:schemeClr val="dk1"/>
                          </a:solidFill>
                          <a:effectLst/>
                          <a:latin typeface="+mn-lt"/>
                          <a:ea typeface="+mn-ea"/>
                          <a:cs typeface="+mn-cs"/>
                        </a:rPr>
                        <a:t>Comparison of various methods for classifying fruit freshness using image processing and machine learning techniques.</a:t>
                      </a:r>
                    </a:p>
                    <a:p>
                      <a:pPr marL="285750" indent="-285750">
                        <a:buFont typeface="Wingdings" panose="05000000000000000000" pitchFamily="2" charset="2"/>
                        <a:buChar char="Ø"/>
                      </a:pPr>
                      <a:r>
                        <a:rPr lang="en-IN" sz="2000" b="0" i="0" kern="1200" dirty="0">
                          <a:solidFill>
                            <a:schemeClr val="dk1"/>
                          </a:solidFill>
                          <a:effectLst/>
                          <a:latin typeface="+mn-lt"/>
                          <a:ea typeface="+mn-ea"/>
                          <a:cs typeface="+mn-cs"/>
                        </a:rPr>
                        <a:t>Convolutional Neural Networks (CNNs), Support Vector Machines (SVMs)</a:t>
                      </a:r>
                    </a:p>
                    <a:p>
                      <a:pPr marL="285750" indent="-285750">
                        <a:buFont typeface="Wingdings" panose="05000000000000000000" pitchFamily="2" charset="2"/>
                        <a:buChar char="Ø"/>
                      </a:pPr>
                      <a:r>
                        <a:rPr lang="en-US" sz="2000" b="0" i="0" kern="1200" dirty="0">
                          <a:solidFill>
                            <a:schemeClr val="dk1"/>
                          </a:solidFill>
                          <a:effectLst/>
                          <a:latin typeface="+mn-lt"/>
                          <a:ea typeface="+mn-ea"/>
                          <a:cs typeface="+mn-cs"/>
                        </a:rPr>
                        <a:t>CNNs outperform traditional methods like SVMs due to their ability to automatically learn and extract relevant features from images.</a:t>
                      </a:r>
                      <a:br>
                        <a:rPr lang="en-IN" sz="2000" b="0" i="0" kern="1200" dirty="0">
                          <a:solidFill>
                            <a:schemeClr val="dk1"/>
                          </a:solidFill>
                          <a:effectLst/>
                          <a:latin typeface="+mn-lt"/>
                          <a:ea typeface="+mn-ea"/>
                          <a:cs typeface="+mn-cs"/>
                        </a:rPr>
                      </a:br>
                      <a:br>
                        <a:rPr lang="en-US" sz="1800" b="0" i="0" kern="1200" dirty="0">
                          <a:solidFill>
                            <a:schemeClr val="dk1"/>
                          </a:solidFill>
                          <a:effectLst/>
                          <a:latin typeface="+mn-lt"/>
                          <a:ea typeface="+mn-ea"/>
                          <a:cs typeface="+mn-cs"/>
                        </a:rPr>
                      </a:br>
                      <a:endParaRPr lang="en-IN" dirty="0"/>
                    </a:p>
                  </a:txBody>
                  <a:tcPr/>
                </a:tc>
                <a:extLst>
                  <a:ext uri="{0D108BD9-81ED-4DB2-BD59-A6C34878D82A}">
                    <a16:rowId xmlns:a16="http://schemas.microsoft.com/office/drawing/2014/main" val="1822991623"/>
                  </a:ext>
                </a:extLst>
              </a:tr>
            </a:tbl>
          </a:graphicData>
        </a:graphic>
      </p:graphicFrame>
      <p:sp>
        <p:nvSpPr>
          <p:cNvPr id="3" name="Slide Number Placeholder 2">
            <a:extLst>
              <a:ext uri="{FF2B5EF4-FFF2-40B4-BE49-F238E27FC236}">
                <a16:creationId xmlns:a16="http://schemas.microsoft.com/office/drawing/2014/main" id="{FA47D4B3-7D1E-3C02-C094-B5C85B2612CE}"/>
              </a:ext>
            </a:extLst>
          </p:cNvPr>
          <p:cNvSpPr>
            <a:spLocks noGrp="1"/>
          </p:cNvSpPr>
          <p:nvPr>
            <p:ph type="sldNum" sz="quarter" idx="12"/>
          </p:nvPr>
        </p:nvSpPr>
        <p:spPr>
          <a:xfrm>
            <a:off x="9474583" y="6356322"/>
            <a:ext cx="683339" cy="365125"/>
          </a:xfrm>
        </p:spPr>
        <p:txBody>
          <a:bodyPr/>
          <a:lstStyle/>
          <a:p>
            <a:fld id="{FBD27BA9-5E5E-47A3-96A3-794AD83CF364}" type="slidenum">
              <a:rPr lang="en-IN" sz="1200" smtClean="0"/>
              <a:t>5</a:t>
            </a:fld>
            <a:endParaRPr lang="en-IN" sz="1200"/>
          </a:p>
        </p:txBody>
      </p:sp>
    </p:spTree>
    <p:extLst>
      <p:ext uri="{BB962C8B-B14F-4D97-AF65-F5344CB8AC3E}">
        <p14:creationId xmlns:p14="http://schemas.microsoft.com/office/powerpoint/2010/main" val="1082323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66B6-7ACA-36DA-9EA0-0B5103D2F733}"/>
              </a:ext>
            </a:extLst>
          </p:cNvPr>
          <p:cNvSpPr>
            <a:spLocks noGrp="1"/>
          </p:cNvSpPr>
          <p:nvPr>
            <p:ph type="title"/>
          </p:nvPr>
        </p:nvSpPr>
        <p:spPr/>
        <p:txBody>
          <a:bodyPr/>
          <a:lstStyle/>
          <a:p>
            <a:r>
              <a:rPr lang="en-IN" dirty="0"/>
              <a:t>Literature review</a:t>
            </a:r>
          </a:p>
        </p:txBody>
      </p:sp>
      <p:graphicFrame>
        <p:nvGraphicFramePr>
          <p:cNvPr id="4" name="Content Placeholder 3">
            <a:extLst>
              <a:ext uri="{FF2B5EF4-FFF2-40B4-BE49-F238E27FC236}">
                <a16:creationId xmlns:a16="http://schemas.microsoft.com/office/drawing/2014/main" id="{E7E1D8B1-111D-17C2-DBF5-BD385CD09578}"/>
              </a:ext>
            </a:extLst>
          </p:cNvPr>
          <p:cNvGraphicFramePr>
            <a:graphicFrameLocks noGrp="1"/>
          </p:cNvGraphicFramePr>
          <p:nvPr>
            <p:ph idx="1"/>
            <p:extLst>
              <p:ext uri="{D42A27DB-BD31-4B8C-83A1-F6EECF244321}">
                <p14:modId xmlns:p14="http://schemas.microsoft.com/office/powerpoint/2010/main" val="3452560000"/>
              </p:ext>
            </p:extLst>
          </p:nvPr>
        </p:nvGraphicFramePr>
        <p:xfrm>
          <a:off x="764420" y="1852576"/>
          <a:ext cx="10883295" cy="4466462"/>
        </p:xfrm>
        <a:graphic>
          <a:graphicData uri="http://schemas.openxmlformats.org/drawingml/2006/table">
            <a:tbl>
              <a:tblPr firstRow="1" bandRow="1">
                <a:tableStyleId>{5C22544A-7EE6-4342-B048-85BDC9FD1C3A}</a:tableStyleId>
              </a:tblPr>
              <a:tblGrid>
                <a:gridCol w="2740252">
                  <a:extLst>
                    <a:ext uri="{9D8B030D-6E8A-4147-A177-3AD203B41FA5}">
                      <a16:colId xmlns:a16="http://schemas.microsoft.com/office/drawing/2014/main" val="1278019758"/>
                    </a:ext>
                  </a:extLst>
                </a:gridCol>
                <a:gridCol w="8143043">
                  <a:extLst>
                    <a:ext uri="{9D8B030D-6E8A-4147-A177-3AD203B41FA5}">
                      <a16:colId xmlns:a16="http://schemas.microsoft.com/office/drawing/2014/main" val="394989520"/>
                    </a:ext>
                  </a:extLst>
                </a:gridCol>
              </a:tblGrid>
              <a:tr h="1347824">
                <a:tc>
                  <a:txBody>
                    <a:bodyPr/>
                    <a:lstStyle/>
                    <a:p>
                      <a:r>
                        <a:rPr lang="en-IN" dirty="0"/>
                        <a:t>Title</a:t>
                      </a:r>
                    </a:p>
                  </a:txBody>
                  <a:tcPr/>
                </a:tc>
                <a:tc>
                  <a:txBody>
                    <a:bodyPr/>
                    <a:lstStyle/>
                    <a:p>
                      <a:r>
                        <a:rPr lang="en-IN" b="0" dirty="0"/>
                        <a:t>T. Akter, S. </a:t>
                      </a:r>
                      <a:r>
                        <a:rPr lang="en-IN" b="0" dirty="0" err="1"/>
                        <a:t>Mahamud</a:t>
                      </a:r>
                      <a:r>
                        <a:rPr lang="en-IN" b="0" dirty="0"/>
                        <a:t>, M. Iqbal, T. A. Swarna, N. Nabi and M. S. Ahamed, "Local Vegetable Freshness Classification Using Transfer Learning Approaches," 2022 32nd International Conference on Computer Theory and Applications (ICCTA), Alexandria, Egypt, 2022, pp. 90-95, </a:t>
                      </a:r>
                      <a:r>
                        <a:rPr lang="en-IN" b="0" dirty="0" err="1"/>
                        <a:t>doi</a:t>
                      </a:r>
                      <a:r>
                        <a:rPr lang="en-IN" b="0" dirty="0"/>
                        <a:t>: 10.1109/ICCTA58027.2022.10206162</a:t>
                      </a:r>
                    </a:p>
                    <a:p>
                      <a:endParaRPr lang="en-IN" b="0" dirty="0"/>
                    </a:p>
                  </a:txBody>
                  <a:tcPr/>
                </a:tc>
                <a:extLst>
                  <a:ext uri="{0D108BD9-81ED-4DB2-BD59-A6C34878D82A}">
                    <a16:rowId xmlns:a16="http://schemas.microsoft.com/office/drawing/2014/main" val="559376870"/>
                  </a:ext>
                </a:extLst>
              </a:tr>
              <a:tr h="2729102">
                <a:tc>
                  <a:txBody>
                    <a:bodyPr/>
                    <a:lstStyle/>
                    <a:p>
                      <a:pPr algn="l"/>
                      <a:r>
                        <a:rPr lang="en-IN" dirty="0"/>
                        <a:t>Methodology</a:t>
                      </a:r>
                    </a:p>
                  </a:txBody>
                  <a:tcPr/>
                </a:tc>
                <a:tc>
                  <a:txBody>
                    <a:bodyPr/>
                    <a:lstStyle/>
                    <a:p>
                      <a:pPr marL="285750" indent="-285750">
                        <a:buFont typeface="Wingdings" panose="05000000000000000000" pitchFamily="2" charset="2"/>
                        <a:buChar char="Ø"/>
                      </a:pPr>
                      <a:r>
                        <a:rPr lang="en-US" sz="2000" dirty="0"/>
                        <a:t>To classify the freshness of local vegetables using transfer learning techniques.</a:t>
                      </a:r>
                    </a:p>
                    <a:p>
                      <a:pPr marL="285750" indent="-285750">
                        <a:buFont typeface="Wingdings" panose="05000000000000000000" pitchFamily="2" charset="2"/>
                        <a:buChar char="Ø"/>
                      </a:pPr>
                      <a:r>
                        <a:rPr lang="en-US" sz="2000" dirty="0"/>
                        <a:t>Utilized pre-trained deep learning models (e.g., VGG16, ResNet50) and fine-tuned them for vegetable freshness classification.</a:t>
                      </a:r>
                    </a:p>
                    <a:p>
                      <a:pPr marL="285750" indent="-285750">
                        <a:buFont typeface="Wingdings" panose="05000000000000000000" pitchFamily="2" charset="2"/>
                        <a:buChar char="Ø"/>
                      </a:pPr>
                      <a:r>
                        <a:rPr lang="en-US" sz="2000" dirty="0"/>
                        <a:t>The transfer learning models demonstrated high accuracy and robustness in classifying vegetable freshness</a:t>
                      </a:r>
                      <a:endParaRPr lang="en-IN" sz="2000" dirty="0"/>
                    </a:p>
                  </a:txBody>
                  <a:tcPr/>
                </a:tc>
                <a:extLst>
                  <a:ext uri="{0D108BD9-81ED-4DB2-BD59-A6C34878D82A}">
                    <a16:rowId xmlns:a16="http://schemas.microsoft.com/office/drawing/2014/main" val="1822991623"/>
                  </a:ext>
                </a:extLst>
              </a:tr>
            </a:tbl>
          </a:graphicData>
        </a:graphic>
      </p:graphicFrame>
      <p:sp>
        <p:nvSpPr>
          <p:cNvPr id="3" name="Slide Number Placeholder 2">
            <a:extLst>
              <a:ext uri="{FF2B5EF4-FFF2-40B4-BE49-F238E27FC236}">
                <a16:creationId xmlns:a16="http://schemas.microsoft.com/office/drawing/2014/main" id="{93FAD9AF-229E-5C9C-A97A-E55C1B66B915}"/>
              </a:ext>
            </a:extLst>
          </p:cNvPr>
          <p:cNvSpPr>
            <a:spLocks noGrp="1"/>
          </p:cNvSpPr>
          <p:nvPr>
            <p:ph type="sldNum" sz="quarter" idx="12"/>
          </p:nvPr>
        </p:nvSpPr>
        <p:spPr>
          <a:xfrm>
            <a:off x="9444103" y="6349036"/>
            <a:ext cx="683339" cy="365125"/>
          </a:xfrm>
        </p:spPr>
        <p:txBody>
          <a:bodyPr/>
          <a:lstStyle/>
          <a:p>
            <a:fld id="{FBD27BA9-5E5E-47A3-96A3-794AD83CF364}" type="slidenum">
              <a:rPr lang="en-IN" sz="1200" smtClean="0"/>
              <a:t>6</a:t>
            </a:fld>
            <a:endParaRPr lang="en-IN" sz="1200" dirty="0"/>
          </a:p>
        </p:txBody>
      </p:sp>
    </p:spTree>
    <p:extLst>
      <p:ext uri="{BB962C8B-B14F-4D97-AF65-F5344CB8AC3E}">
        <p14:creationId xmlns:p14="http://schemas.microsoft.com/office/powerpoint/2010/main" val="3808818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D66B6-7ACA-36DA-9EA0-0B5103D2F733}"/>
              </a:ext>
            </a:extLst>
          </p:cNvPr>
          <p:cNvSpPr>
            <a:spLocks noGrp="1"/>
          </p:cNvSpPr>
          <p:nvPr>
            <p:ph type="title"/>
          </p:nvPr>
        </p:nvSpPr>
        <p:spPr>
          <a:xfrm>
            <a:off x="667174" y="609600"/>
            <a:ext cx="8596668" cy="1320800"/>
          </a:xfrm>
        </p:spPr>
        <p:txBody>
          <a:bodyPr/>
          <a:lstStyle/>
          <a:p>
            <a:r>
              <a:rPr lang="en-IN" dirty="0"/>
              <a:t>Literature review</a:t>
            </a:r>
          </a:p>
        </p:txBody>
      </p:sp>
      <p:graphicFrame>
        <p:nvGraphicFramePr>
          <p:cNvPr id="4" name="Content Placeholder 3">
            <a:extLst>
              <a:ext uri="{FF2B5EF4-FFF2-40B4-BE49-F238E27FC236}">
                <a16:creationId xmlns:a16="http://schemas.microsoft.com/office/drawing/2014/main" id="{E7E1D8B1-111D-17C2-DBF5-BD385CD09578}"/>
              </a:ext>
            </a:extLst>
          </p:cNvPr>
          <p:cNvGraphicFramePr>
            <a:graphicFrameLocks noGrp="1"/>
          </p:cNvGraphicFramePr>
          <p:nvPr>
            <p:ph idx="1"/>
            <p:extLst>
              <p:ext uri="{D42A27DB-BD31-4B8C-83A1-F6EECF244321}">
                <p14:modId xmlns:p14="http://schemas.microsoft.com/office/powerpoint/2010/main" val="385096656"/>
              </p:ext>
            </p:extLst>
          </p:nvPr>
        </p:nvGraphicFramePr>
        <p:xfrm>
          <a:off x="764420" y="1700176"/>
          <a:ext cx="10883295" cy="4700624"/>
        </p:xfrm>
        <a:graphic>
          <a:graphicData uri="http://schemas.openxmlformats.org/drawingml/2006/table">
            <a:tbl>
              <a:tblPr firstRow="1" bandRow="1">
                <a:tableStyleId>{5C22544A-7EE6-4342-B048-85BDC9FD1C3A}</a:tableStyleId>
              </a:tblPr>
              <a:tblGrid>
                <a:gridCol w="2740252">
                  <a:extLst>
                    <a:ext uri="{9D8B030D-6E8A-4147-A177-3AD203B41FA5}">
                      <a16:colId xmlns:a16="http://schemas.microsoft.com/office/drawing/2014/main" val="1278019758"/>
                    </a:ext>
                  </a:extLst>
                </a:gridCol>
                <a:gridCol w="8143043">
                  <a:extLst>
                    <a:ext uri="{9D8B030D-6E8A-4147-A177-3AD203B41FA5}">
                      <a16:colId xmlns:a16="http://schemas.microsoft.com/office/drawing/2014/main" val="394989520"/>
                    </a:ext>
                  </a:extLst>
                </a:gridCol>
              </a:tblGrid>
              <a:tr h="1347824">
                <a:tc>
                  <a:txBody>
                    <a:bodyPr/>
                    <a:lstStyle/>
                    <a:p>
                      <a:r>
                        <a:rPr lang="en-IN" dirty="0"/>
                        <a:t>Title</a:t>
                      </a:r>
                    </a:p>
                  </a:txBody>
                  <a:tcPr/>
                </a:tc>
                <a:tc>
                  <a:txBody>
                    <a:bodyPr/>
                    <a:lstStyle/>
                    <a:p>
                      <a:r>
                        <a:rPr lang="en-US" sz="1800" b="0" dirty="0"/>
                        <a:t>W. </a:t>
                      </a:r>
                      <a:r>
                        <a:rPr lang="en-US" sz="1800" b="0" dirty="0" err="1"/>
                        <a:t>Kharamat</a:t>
                      </a:r>
                      <a:r>
                        <a:rPr lang="en-US" sz="1800" b="0" dirty="0"/>
                        <a:t>, M. </a:t>
                      </a:r>
                      <a:r>
                        <a:rPr lang="en-US" sz="1800" b="0" dirty="0" err="1"/>
                        <a:t>Wongsaisuwan</a:t>
                      </a:r>
                      <a:r>
                        <a:rPr lang="en-US" sz="1800" b="0" dirty="0"/>
                        <a:t> and N. </a:t>
                      </a:r>
                      <a:r>
                        <a:rPr lang="en-US" sz="1800" b="0" dirty="0" err="1"/>
                        <a:t>Wattanamongkhol</a:t>
                      </a:r>
                      <a:r>
                        <a:rPr lang="en-US" sz="1800" b="0" dirty="0"/>
                        <a:t>, "Durian Ripeness Classification from the Knocking Sounds Using Convolutional Neural Network," 2020 8th International Electrical Engineering Congress (</a:t>
                      </a:r>
                      <a:r>
                        <a:rPr lang="en-US" sz="1800" b="0" dirty="0" err="1"/>
                        <a:t>iEECON</a:t>
                      </a:r>
                      <a:r>
                        <a:rPr lang="en-US" sz="1800" b="0" dirty="0"/>
                        <a:t>), Chiang Mai, Thailand, 2020, pp. 1-4, </a:t>
                      </a:r>
                      <a:r>
                        <a:rPr lang="en-US" sz="1800" b="0" dirty="0" err="1"/>
                        <a:t>doi</a:t>
                      </a:r>
                      <a:r>
                        <a:rPr lang="en-US" sz="1800" b="0" dirty="0"/>
                        <a:t>: 10.1109/iEECON48109.2020.229571</a:t>
                      </a:r>
                      <a:endParaRPr lang="en-IN" b="0" dirty="0"/>
                    </a:p>
                  </a:txBody>
                  <a:tcPr/>
                </a:tc>
                <a:extLst>
                  <a:ext uri="{0D108BD9-81ED-4DB2-BD59-A6C34878D82A}">
                    <a16:rowId xmlns:a16="http://schemas.microsoft.com/office/drawing/2014/main" val="559376870"/>
                  </a:ext>
                </a:extLst>
              </a:tr>
              <a:tr h="2729102">
                <a:tc>
                  <a:txBody>
                    <a:bodyPr/>
                    <a:lstStyle/>
                    <a:p>
                      <a:pPr algn="l"/>
                      <a:r>
                        <a:rPr lang="en-IN" dirty="0"/>
                        <a:t>Methodology</a:t>
                      </a:r>
                    </a:p>
                  </a:txBody>
                  <a:tcPr/>
                </a:tc>
                <a:tc>
                  <a:txBody>
                    <a:bodyPr/>
                    <a:lstStyle/>
                    <a:p>
                      <a:pPr marL="342900" indent="-342900">
                        <a:buFont typeface="Wingdings" panose="05000000000000000000" pitchFamily="2" charset="2"/>
                        <a:buChar char="Ø"/>
                      </a:pPr>
                      <a:r>
                        <a:rPr lang="en-IN" sz="2000" b="0" i="0" kern="1200" dirty="0">
                          <a:solidFill>
                            <a:schemeClr val="dk1"/>
                          </a:solidFill>
                          <a:effectLst/>
                          <a:latin typeface="+mn-lt"/>
                          <a:ea typeface="+mn-ea"/>
                          <a:cs typeface="+mn-cs"/>
                        </a:rPr>
                        <a:t>Utilized MFCC and CNN for durian sound analysis. </a:t>
                      </a:r>
                    </a:p>
                    <a:p>
                      <a:pPr marL="342900" indent="-342900">
                        <a:buFont typeface="Wingdings" panose="05000000000000000000" pitchFamily="2" charset="2"/>
                        <a:buChar char="Ø"/>
                      </a:pPr>
                      <a:r>
                        <a:rPr lang="en-US" sz="2000" dirty="0"/>
                        <a:t>Dataset preparation-Durian knocking sound is made by knocking a durian a few times using rubber tipped </a:t>
                      </a:r>
                      <a:r>
                        <a:rPr lang="en-US" sz="2000" dirty="0" err="1"/>
                        <a:t>stick.then</a:t>
                      </a:r>
                      <a:r>
                        <a:rPr lang="en-US" sz="2000" dirty="0"/>
                        <a:t> we record its sound at a sampling frequency of 16 </a:t>
                      </a:r>
                      <a:r>
                        <a:rPr lang="en-US" sz="2000" dirty="0" err="1"/>
                        <a:t>khz</a:t>
                      </a:r>
                      <a:r>
                        <a:rPr lang="en-US" sz="2000" dirty="0"/>
                        <a:t> and 16 bits mono audio with randomized positions of the recording microphone</a:t>
                      </a:r>
                    </a:p>
                    <a:p>
                      <a:pPr marL="0" indent="0">
                        <a:buFont typeface="Wingdings" panose="05000000000000000000" pitchFamily="2" charset="2"/>
                        <a:buNone/>
                      </a:pPr>
                      <a:endParaRPr lang="en-US" sz="2000" dirty="0"/>
                    </a:p>
                    <a:p>
                      <a:pPr marL="342900" indent="-342900">
                        <a:buFont typeface="Wingdings" panose="05000000000000000000" pitchFamily="2" charset="2"/>
                        <a:buChar char="Ø"/>
                      </a:pPr>
                      <a:r>
                        <a:rPr lang="en-IN" sz="2000" b="0" i="0" kern="1200" dirty="0">
                          <a:solidFill>
                            <a:schemeClr val="dk1"/>
                          </a:solidFill>
                          <a:effectLst/>
                          <a:latin typeface="+mn-lt"/>
                          <a:ea typeface="+mn-ea"/>
                          <a:cs typeface="+mn-cs"/>
                        </a:rPr>
                        <a:t>MFCC used for feature extraction. </a:t>
                      </a:r>
                    </a:p>
                    <a:p>
                      <a:pPr marL="342900" indent="-342900">
                        <a:buFont typeface="Wingdings" panose="05000000000000000000" pitchFamily="2" charset="2"/>
                        <a:buChar char="Ø"/>
                      </a:pPr>
                      <a:r>
                        <a:rPr lang="en-IN" sz="2000" b="0" i="0" kern="1200" dirty="0">
                          <a:solidFill>
                            <a:schemeClr val="dk1"/>
                          </a:solidFill>
                          <a:effectLst/>
                          <a:latin typeface="+mn-lt"/>
                          <a:ea typeface="+mn-ea"/>
                          <a:cs typeface="+mn-cs"/>
                        </a:rPr>
                        <a:t>Achieved 90.78% validation, 89.47% testing accuracy."</a:t>
                      </a:r>
                    </a:p>
                    <a:p>
                      <a:br>
                        <a:rPr lang="en-IN" sz="1800" b="0" i="0" kern="1200" dirty="0">
                          <a:solidFill>
                            <a:schemeClr val="dk1"/>
                          </a:solidFill>
                          <a:effectLst/>
                          <a:latin typeface="+mn-lt"/>
                          <a:ea typeface="+mn-ea"/>
                          <a:cs typeface="+mn-cs"/>
                        </a:rPr>
                      </a:br>
                      <a:br>
                        <a:rPr lang="en-US" sz="1800" b="0" i="0" kern="1200" dirty="0">
                          <a:solidFill>
                            <a:schemeClr val="dk1"/>
                          </a:solidFill>
                          <a:effectLst/>
                          <a:latin typeface="+mn-lt"/>
                          <a:ea typeface="+mn-ea"/>
                          <a:cs typeface="+mn-cs"/>
                        </a:rPr>
                      </a:br>
                      <a:endParaRPr lang="en-IN" dirty="0"/>
                    </a:p>
                  </a:txBody>
                  <a:tcPr/>
                </a:tc>
                <a:extLst>
                  <a:ext uri="{0D108BD9-81ED-4DB2-BD59-A6C34878D82A}">
                    <a16:rowId xmlns:a16="http://schemas.microsoft.com/office/drawing/2014/main" val="1822991623"/>
                  </a:ext>
                </a:extLst>
              </a:tr>
            </a:tbl>
          </a:graphicData>
        </a:graphic>
      </p:graphicFrame>
      <p:sp>
        <p:nvSpPr>
          <p:cNvPr id="3" name="Slide Number Placeholder 2">
            <a:extLst>
              <a:ext uri="{FF2B5EF4-FFF2-40B4-BE49-F238E27FC236}">
                <a16:creationId xmlns:a16="http://schemas.microsoft.com/office/drawing/2014/main" id="{A2ED4798-2DD6-0C0B-891A-1B0F80F57145}"/>
              </a:ext>
            </a:extLst>
          </p:cNvPr>
          <p:cNvSpPr>
            <a:spLocks noGrp="1"/>
          </p:cNvSpPr>
          <p:nvPr>
            <p:ph type="sldNum" sz="quarter" idx="12"/>
          </p:nvPr>
        </p:nvSpPr>
        <p:spPr>
          <a:xfrm>
            <a:off x="9464423" y="6400800"/>
            <a:ext cx="683339" cy="365125"/>
          </a:xfrm>
        </p:spPr>
        <p:txBody>
          <a:bodyPr/>
          <a:lstStyle/>
          <a:p>
            <a:fld id="{FBD27BA9-5E5E-47A3-96A3-794AD83CF364}" type="slidenum">
              <a:rPr lang="en-IN" sz="1200" smtClean="0"/>
              <a:t>7</a:t>
            </a:fld>
            <a:endParaRPr lang="en-IN" sz="1200" dirty="0"/>
          </a:p>
        </p:txBody>
      </p:sp>
    </p:spTree>
    <p:extLst>
      <p:ext uri="{BB962C8B-B14F-4D97-AF65-F5344CB8AC3E}">
        <p14:creationId xmlns:p14="http://schemas.microsoft.com/office/powerpoint/2010/main" val="365430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31001-5DD7-E4DB-BD71-13F114D57368}"/>
              </a:ext>
            </a:extLst>
          </p:cNvPr>
          <p:cNvSpPr>
            <a:spLocks noGrp="1"/>
          </p:cNvSpPr>
          <p:nvPr>
            <p:ph type="title"/>
          </p:nvPr>
        </p:nvSpPr>
        <p:spPr/>
        <p:txBody>
          <a:bodyPr/>
          <a:lstStyle/>
          <a:p>
            <a:r>
              <a:rPr lang="en-IN" dirty="0"/>
              <a:t>Literature review</a:t>
            </a:r>
          </a:p>
        </p:txBody>
      </p:sp>
      <p:graphicFrame>
        <p:nvGraphicFramePr>
          <p:cNvPr id="4" name="Content Placeholder 3">
            <a:extLst>
              <a:ext uri="{FF2B5EF4-FFF2-40B4-BE49-F238E27FC236}">
                <a16:creationId xmlns:a16="http://schemas.microsoft.com/office/drawing/2014/main" id="{031A876F-2F33-9F72-177E-5F464A6C0490}"/>
              </a:ext>
            </a:extLst>
          </p:cNvPr>
          <p:cNvGraphicFramePr>
            <a:graphicFrameLocks noGrp="1"/>
          </p:cNvGraphicFramePr>
          <p:nvPr>
            <p:ph idx="1"/>
            <p:extLst>
              <p:ext uri="{D42A27DB-BD31-4B8C-83A1-F6EECF244321}">
                <p14:modId xmlns:p14="http://schemas.microsoft.com/office/powerpoint/2010/main" val="305236076"/>
              </p:ext>
            </p:extLst>
          </p:nvPr>
        </p:nvGraphicFramePr>
        <p:xfrm>
          <a:off x="677863" y="2160588"/>
          <a:ext cx="11190086" cy="3961079"/>
        </p:xfrm>
        <a:graphic>
          <a:graphicData uri="http://schemas.openxmlformats.org/drawingml/2006/table">
            <a:tbl>
              <a:tblPr firstRow="1" bandRow="1">
                <a:tableStyleId>{5C22544A-7EE6-4342-B048-85BDC9FD1C3A}</a:tableStyleId>
              </a:tblPr>
              <a:tblGrid>
                <a:gridCol w="2517724">
                  <a:extLst>
                    <a:ext uri="{9D8B030D-6E8A-4147-A177-3AD203B41FA5}">
                      <a16:colId xmlns:a16="http://schemas.microsoft.com/office/drawing/2014/main" val="3003892972"/>
                    </a:ext>
                  </a:extLst>
                </a:gridCol>
                <a:gridCol w="8672362">
                  <a:extLst>
                    <a:ext uri="{9D8B030D-6E8A-4147-A177-3AD203B41FA5}">
                      <a16:colId xmlns:a16="http://schemas.microsoft.com/office/drawing/2014/main" val="1645569450"/>
                    </a:ext>
                  </a:extLst>
                </a:gridCol>
              </a:tblGrid>
              <a:tr h="1630295">
                <a:tc>
                  <a:txBody>
                    <a:bodyPr/>
                    <a:lstStyle/>
                    <a:p>
                      <a:r>
                        <a:rPr lang="en-IN" dirty="0"/>
                        <a:t>Title</a:t>
                      </a:r>
                    </a:p>
                  </a:txBody>
                  <a:tcPr/>
                </a:tc>
                <a:tc>
                  <a:txBody>
                    <a:bodyPr/>
                    <a:lstStyle/>
                    <a:p>
                      <a:r>
                        <a:rPr lang="en-IN" sz="1800" b="0" i="0" kern="1200" dirty="0">
                          <a:solidFill>
                            <a:schemeClr val="lt1"/>
                          </a:solidFill>
                          <a:effectLst/>
                          <a:latin typeface="+mn-lt"/>
                          <a:ea typeface="+mn-ea"/>
                          <a:cs typeface="+mn-cs"/>
                        </a:rPr>
                        <a:t>Developed </a:t>
                      </a:r>
                      <a:r>
                        <a:rPr lang="en-IN" sz="1800" b="0" i="0" kern="1200" dirty="0" err="1">
                          <a:solidFill>
                            <a:schemeClr val="lt1"/>
                          </a:solidFill>
                          <a:effectLst/>
                          <a:latin typeface="+mn-lt"/>
                          <a:ea typeface="+mn-ea"/>
                          <a:cs typeface="+mn-cs"/>
                        </a:rPr>
                        <a:t>DeRiBa-Fuz</a:t>
                      </a:r>
                      <a:r>
                        <a:rPr lang="en-IN" sz="1800" b="0" i="0" kern="1200" dirty="0">
                          <a:solidFill>
                            <a:schemeClr val="lt1"/>
                          </a:solidFill>
                          <a:effectLst/>
                          <a:latin typeface="+mn-lt"/>
                          <a:ea typeface="+mn-ea"/>
                          <a:cs typeface="+mn-cs"/>
                        </a:rPr>
                        <a:t> architecture using fuzzy logic and RGB-GLCM classifier. Utilized 73% training, 27% testing datasets across 7 categories of tomato ripeness. Achieved 100% accuracy in five ripeness categories and 96.55% accuracy in one, leveraging fuzzy logic and RGB-GLCM extraction."</a:t>
                      </a:r>
                      <a:endParaRPr lang="en-IN" dirty="0"/>
                    </a:p>
                  </a:txBody>
                  <a:tcPr/>
                </a:tc>
                <a:extLst>
                  <a:ext uri="{0D108BD9-81ED-4DB2-BD59-A6C34878D82A}">
                    <a16:rowId xmlns:a16="http://schemas.microsoft.com/office/drawing/2014/main" val="1651648876"/>
                  </a:ext>
                </a:extLst>
              </a:tr>
              <a:tr h="2330784">
                <a:tc>
                  <a:txBody>
                    <a:bodyPr/>
                    <a:lstStyle/>
                    <a:p>
                      <a:r>
                        <a:rPr lang="en-IN" dirty="0"/>
                        <a:t>Methodology</a:t>
                      </a:r>
                    </a:p>
                  </a:txBody>
                  <a:tcPr/>
                </a:tc>
                <a:tc>
                  <a:txBody>
                    <a:bodyPr/>
                    <a:lstStyle/>
                    <a:p>
                      <a:pPr marL="285750" indent="-285750">
                        <a:buFont typeface="Wingdings" panose="05000000000000000000" pitchFamily="2" charset="2"/>
                        <a:buChar char="Ø"/>
                      </a:pPr>
                      <a:r>
                        <a:rPr lang="en-IN" sz="2000" b="0" i="0" kern="1200" dirty="0">
                          <a:solidFill>
                            <a:schemeClr val="dk1"/>
                          </a:solidFill>
                          <a:effectLst/>
                          <a:latin typeface="+mn-lt"/>
                          <a:ea typeface="+mn-ea"/>
                          <a:cs typeface="+mn-cs"/>
                        </a:rPr>
                        <a:t>Developed </a:t>
                      </a:r>
                      <a:r>
                        <a:rPr lang="en-IN" sz="2000" b="0" i="0" kern="1200" dirty="0" err="1">
                          <a:solidFill>
                            <a:schemeClr val="dk1"/>
                          </a:solidFill>
                          <a:effectLst/>
                          <a:latin typeface="+mn-lt"/>
                          <a:ea typeface="+mn-ea"/>
                          <a:cs typeface="+mn-cs"/>
                        </a:rPr>
                        <a:t>DeRiBa-Fuz</a:t>
                      </a:r>
                      <a:r>
                        <a:rPr lang="en-IN" sz="2000" b="0" i="0" kern="1200" dirty="0">
                          <a:solidFill>
                            <a:schemeClr val="dk1"/>
                          </a:solidFill>
                          <a:effectLst/>
                          <a:latin typeface="+mn-lt"/>
                          <a:ea typeface="+mn-ea"/>
                          <a:cs typeface="+mn-cs"/>
                        </a:rPr>
                        <a:t> architecture using fuzzy logic and RGB-GLCM classifier. Utilized 73% training, 27% testing datasets across 7 categories of tomato ripeness. </a:t>
                      </a:r>
                    </a:p>
                    <a:p>
                      <a:pPr marL="0" indent="0">
                        <a:buFont typeface="Wingdings" panose="05000000000000000000" pitchFamily="2" charset="2"/>
                        <a:buNone/>
                      </a:pPr>
                      <a:endParaRPr lang="en-IN" sz="2000" b="0" i="0" kern="1200" dirty="0">
                        <a:solidFill>
                          <a:schemeClr val="dk1"/>
                        </a:solidFill>
                        <a:effectLst/>
                        <a:latin typeface="+mn-lt"/>
                        <a:ea typeface="+mn-ea"/>
                        <a:cs typeface="+mn-cs"/>
                      </a:endParaRPr>
                    </a:p>
                    <a:p>
                      <a:pPr marL="285750" indent="-285750">
                        <a:buFont typeface="Wingdings" panose="05000000000000000000" pitchFamily="2" charset="2"/>
                        <a:buChar char="Ø"/>
                      </a:pPr>
                      <a:r>
                        <a:rPr lang="en-IN" sz="2000" b="0" i="0" kern="1200" dirty="0">
                          <a:solidFill>
                            <a:schemeClr val="dk1"/>
                          </a:solidFill>
                          <a:effectLst/>
                          <a:latin typeface="+mn-lt"/>
                          <a:ea typeface="+mn-ea"/>
                          <a:cs typeface="+mn-cs"/>
                        </a:rPr>
                        <a:t>Achieved 100% accuracy in five ripeness categories and 96.55% accuracy in one, leveraging fuzzy logic and RGB-GLCM extraction.</a:t>
                      </a:r>
                      <a:endParaRPr lang="en-IN" sz="2000" dirty="0"/>
                    </a:p>
                  </a:txBody>
                  <a:tcPr/>
                </a:tc>
                <a:extLst>
                  <a:ext uri="{0D108BD9-81ED-4DB2-BD59-A6C34878D82A}">
                    <a16:rowId xmlns:a16="http://schemas.microsoft.com/office/drawing/2014/main" val="2854562175"/>
                  </a:ext>
                </a:extLst>
              </a:tr>
            </a:tbl>
          </a:graphicData>
        </a:graphic>
      </p:graphicFrame>
      <p:sp>
        <p:nvSpPr>
          <p:cNvPr id="3" name="Slide Number Placeholder 2">
            <a:extLst>
              <a:ext uri="{FF2B5EF4-FFF2-40B4-BE49-F238E27FC236}">
                <a16:creationId xmlns:a16="http://schemas.microsoft.com/office/drawing/2014/main" id="{5A5A3DB5-E451-404C-9BCC-9403BAB82E0B}"/>
              </a:ext>
            </a:extLst>
          </p:cNvPr>
          <p:cNvSpPr>
            <a:spLocks noGrp="1"/>
          </p:cNvSpPr>
          <p:nvPr>
            <p:ph type="sldNum" sz="quarter" idx="12"/>
          </p:nvPr>
        </p:nvSpPr>
        <p:spPr>
          <a:xfrm>
            <a:off x="9372983" y="6351855"/>
            <a:ext cx="683339" cy="365125"/>
          </a:xfrm>
        </p:spPr>
        <p:txBody>
          <a:bodyPr/>
          <a:lstStyle/>
          <a:p>
            <a:fld id="{FBD27BA9-5E5E-47A3-96A3-794AD83CF364}" type="slidenum">
              <a:rPr lang="en-IN" sz="1200" smtClean="0"/>
              <a:t>8</a:t>
            </a:fld>
            <a:endParaRPr lang="en-IN" sz="1200" dirty="0"/>
          </a:p>
        </p:txBody>
      </p:sp>
    </p:spTree>
    <p:extLst>
      <p:ext uri="{BB962C8B-B14F-4D97-AF65-F5344CB8AC3E}">
        <p14:creationId xmlns:p14="http://schemas.microsoft.com/office/powerpoint/2010/main" val="3576042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09CB9-CF75-1783-1543-9C437ED6166B}"/>
              </a:ext>
            </a:extLst>
          </p:cNvPr>
          <p:cNvSpPr>
            <a:spLocks noGrp="1"/>
          </p:cNvSpPr>
          <p:nvPr>
            <p:ph type="title"/>
          </p:nvPr>
        </p:nvSpPr>
        <p:spPr/>
        <p:txBody>
          <a:bodyPr/>
          <a:lstStyle/>
          <a:p>
            <a:r>
              <a:rPr lang="en-IN" dirty="0"/>
              <a:t>Literature review</a:t>
            </a:r>
          </a:p>
        </p:txBody>
      </p:sp>
      <p:graphicFrame>
        <p:nvGraphicFramePr>
          <p:cNvPr id="4" name="Content Placeholder 3">
            <a:extLst>
              <a:ext uri="{FF2B5EF4-FFF2-40B4-BE49-F238E27FC236}">
                <a16:creationId xmlns:a16="http://schemas.microsoft.com/office/drawing/2014/main" id="{FF384636-4720-AED9-723B-AD175850CC6C}"/>
              </a:ext>
            </a:extLst>
          </p:cNvPr>
          <p:cNvGraphicFramePr>
            <a:graphicFrameLocks noGrp="1"/>
          </p:cNvGraphicFramePr>
          <p:nvPr>
            <p:ph idx="1"/>
            <p:extLst>
              <p:ext uri="{D42A27DB-BD31-4B8C-83A1-F6EECF244321}">
                <p14:modId xmlns:p14="http://schemas.microsoft.com/office/powerpoint/2010/main" val="3206936476"/>
              </p:ext>
            </p:extLst>
          </p:nvPr>
        </p:nvGraphicFramePr>
        <p:xfrm>
          <a:off x="613336" y="1698820"/>
          <a:ext cx="10901330" cy="4307589"/>
        </p:xfrm>
        <a:graphic>
          <a:graphicData uri="http://schemas.openxmlformats.org/drawingml/2006/table">
            <a:tbl>
              <a:tblPr firstRow="1" bandRow="1">
                <a:tableStyleId>{5C22544A-7EE6-4342-B048-85BDC9FD1C3A}</a:tableStyleId>
              </a:tblPr>
              <a:tblGrid>
                <a:gridCol w="2744018">
                  <a:extLst>
                    <a:ext uri="{9D8B030D-6E8A-4147-A177-3AD203B41FA5}">
                      <a16:colId xmlns:a16="http://schemas.microsoft.com/office/drawing/2014/main" val="540494117"/>
                    </a:ext>
                  </a:extLst>
                </a:gridCol>
                <a:gridCol w="8157312">
                  <a:extLst>
                    <a:ext uri="{9D8B030D-6E8A-4147-A177-3AD203B41FA5}">
                      <a16:colId xmlns:a16="http://schemas.microsoft.com/office/drawing/2014/main" val="4108460196"/>
                    </a:ext>
                  </a:extLst>
                </a:gridCol>
              </a:tblGrid>
              <a:tr h="1554841">
                <a:tc>
                  <a:txBody>
                    <a:bodyPr/>
                    <a:lstStyle/>
                    <a:p>
                      <a:r>
                        <a:rPr lang="en-IN" dirty="0"/>
                        <a:t>Title</a:t>
                      </a:r>
                    </a:p>
                  </a:txBody>
                  <a:tcPr/>
                </a:tc>
                <a:tc>
                  <a:txBody>
                    <a:bodyPr/>
                    <a:lstStyle/>
                    <a:p>
                      <a:r>
                        <a:rPr lang="en-IN" sz="1800" dirty="0"/>
                        <a:t>: </a:t>
                      </a:r>
                      <a:r>
                        <a:rPr lang="en-IN" sz="1800" b="0" dirty="0"/>
                        <a:t>M. A. Gonzales, J. F. M. </a:t>
                      </a:r>
                      <a:r>
                        <a:rPr lang="en-IN" sz="1800" b="0" dirty="0" err="1"/>
                        <a:t>Datingaling</a:t>
                      </a:r>
                      <a:r>
                        <a:rPr lang="en-IN" sz="1800" b="0" dirty="0"/>
                        <a:t>, L. A. Herman and E. H. D. Alon, "Gas Sensor-Based </a:t>
                      </a:r>
                      <a:r>
                        <a:rPr lang="en-IN" sz="1800" b="0" dirty="0" err="1"/>
                        <a:t>Nondestructive</a:t>
                      </a:r>
                      <a:r>
                        <a:rPr lang="en-IN" sz="1800" b="0" dirty="0"/>
                        <a:t> Testing for Jackfruit Ripeness Level," 2023 IEEE International Conference on Automatic Control and Intelligent Systems (I2CACIS), Shah Alam, Malaysia, 2023, pp. 241-246, </a:t>
                      </a:r>
                      <a:r>
                        <a:rPr lang="en-IN" sz="1800" b="0" dirty="0" err="1"/>
                        <a:t>doi</a:t>
                      </a:r>
                      <a:r>
                        <a:rPr lang="en-IN" sz="1800" b="0" dirty="0"/>
                        <a:t>: 10.1109/I2CACIS57635.2023.10193593</a:t>
                      </a:r>
                      <a:endParaRPr lang="en-IN" b="0" dirty="0"/>
                    </a:p>
                  </a:txBody>
                  <a:tcPr/>
                </a:tc>
                <a:extLst>
                  <a:ext uri="{0D108BD9-81ED-4DB2-BD59-A6C34878D82A}">
                    <a16:rowId xmlns:a16="http://schemas.microsoft.com/office/drawing/2014/main" val="883501400"/>
                  </a:ext>
                </a:extLst>
              </a:tr>
              <a:tr h="2752748">
                <a:tc>
                  <a:txBody>
                    <a:bodyPr/>
                    <a:lstStyle/>
                    <a:p>
                      <a:r>
                        <a:rPr lang="en-IN" dirty="0"/>
                        <a:t>Methodology</a:t>
                      </a:r>
                    </a:p>
                  </a:txBody>
                  <a:tcPr/>
                </a:tc>
                <a:tc>
                  <a:txBody>
                    <a:bodyPr/>
                    <a:lstStyle/>
                    <a:p>
                      <a:pPr marL="285750" indent="-285750">
                        <a:buFont typeface="Wingdings" panose="05000000000000000000" pitchFamily="2" charset="2"/>
                        <a:buChar char="Ø"/>
                      </a:pPr>
                      <a:r>
                        <a:rPr lang="en-IN" sz="2000" b="0" i="0" kern="1200" dirty="0">
                          <a:solidFill>
                            <a:schemeClr val="dk1"/>
                          </a:solidFill>
                          <a:effectLst/>
                          <a:latin typeface="+mn-lt"/>
                          <a:ea typeface="+mn-ea"/>
                          <a:cs typeface="+mn-cs"/>
                        </a:rPr>
                        <a:t>Utilized gas sensors (MQ3, MQ5, MQ7, MQ135) and a microcontroller in a prototype device</a:t>
                      </a:r>
                    </a:p>
                    <a:p>
                      <a:pPr marL="285750" indent="-285750">
                        <a:buFont typeface="Wingdings" panose="05000000000000000000" pitchFamily="2" charset="2"/>
                        <a:buChar char="Ø"/>
                      </a:pPr>
                      <a:r>
                        <a:rPr lang="en-IN" sz="2000" b="0" i="0" kern="1200" dirty="0">
                          <a:solidFill>
                            <a:schemeClr val="dk1"/>
                          </a:solidFill>
                          <a:effectLst/>
                          <a:latin typeface="+mn-lt"/>
                          <a:ea typeface="+mn-ea"/>
                          <a:cs typeface="+mn-cs"/>
                        </a:rPr>
                        <a:t>Achieved 96% accuracy displaying ripeness on an LCD. </a:t>
                      </a:r>
                    </a:p>
                    <a:p>
                      <a:pPr marL="285750" indent="-285750">
                        <a:buFont typeface="Wingdings" panose="05000000000000000000" pitchFamily="2" charset="2"/>
                        <a:buChar char="Ø"/>
                      </a:pPr>
                      <a:r>
                        <a:rPr lang="en-IN" sz="2000" b="0" i="0" kern="1200" dirty="0">
                          <a:solidFill>
                            <a:schemeClr val="dk1"/>
                          </a:solidFill>
                          <a:effectLst/>
                          <a:latin typeface="+mn-lt"/>
                          <a:ea typeface="+mn-ea"/>
                          <a:cs typeface="+mn-cs"/>
                        </a:rPr>
                        <a:t>Preheated MQ gas sensors for precise readings, sensitive to specific jackfruit gases. </a:t>
                      </a:r>
                    </a:p>
                    <a:p>
                      <a:pPr marL="285750" indent="-285750">
                        <a:buFont typeface="Wingdings" panose="05000000000000000000" pitchFamily="2" charset="2"/>
                        <a:buChar char="Ø"/>
                      </a:pPr>
                      <a:r>
                        <a:rPr lang="en-IN" sz="2000" b="0" i="0" kern="1200" dirty="0">
                          <a:solidFill>
                            <a:schemeClr val="dk1"/>
                          </a:solidFill>
                          <a:effectLst/>
                          <a:latin typeface="+mn-lt"/>
                          <a:ea typeface="+mn-ea"/>
                          <a:cs typeface="+mn-cs"/>
                        </a:rPr>
                        <a:t>Sensor resistance values determined gas concentrations, establishing a correlation between gas emissions and ripeness.</a:t>
                      </a:r>
                      <a:endParaRPr lang="en-IN" sz="2000" dirty="0"/>
                    </a:p>
                  </a:txBody>
                  <a:tcPr/>
                </a:tc>
                <a:extLst>
                  <a:ext uri="{0D108BD9-81ED-4DB2-BD59-A6C34878D82A}">
                    <a16:rowId xmlns:a16="http://schemas.microsoft.com/office/drawing/2014/main" val="2201021014"/>
                  </a:ext>
                </a:extLst>
              </a:tr>
            </a:tbl>
          </a:graphicData>
        </a:graphic>
      </p:graphicFrame>
      <p:sp>
        <p:nvSpPr>
          <p:cNvPr id="3" name="Slide Number Placeholder 2">
            <a:extLst>
              <a:ext uri="{FF2B5EF4-FFF2-40B4-BE49-F238E27FC236}">
                <a16:creationId xmlns:a16="http://schemas.microsoft.com/office/drawing/2014/main" id="{335200E4-5976-D9D7-9C16-AE14C6F0E19F}"/>
              </a:ext>
            </a:extLst>
          </p:cNvPr>
          <p:cNvSpPr>
            <a:spLocks noGrp="1"/>
          </p:cNvSpPr>
          <p:nvPr>
            <p:ph type="sldNum" sz="quarter" idx="12"/>
          </p:nvPr>
        </p:nvSpPr>
        <p:spPr>
          <a:xfrm>
            <a:off x="9464423" y="6336002"/>
            <a:ext cx="683339" cy="365125"/>
          </a:xfrm>
        </p:spPr>
        <p:txBody>
          <a:bodyPr/>
          <a:lstStyle/>
          <a:p>
            <a:fld id="{FBD27BA9-5E5E-47A3-96A3-794AD83CF364}" type="slidenum">
              <a:rPr lang="en-IN" sz="1200" smtClean="0"/>
              <a:t>9</a:t>
            </a:fld>
            <a:endParaRPr lang="en-IN" sz="1200"/>
          </a:p>
        </p:txBody>
      </p:sp>
    </p:spTree>
    <p:extLst>
      <p:ext uri="{BB962C8B-B14F-4D97-AF65-F5344CB8AC3E}">
        <p14:creationId xmlns:p14="http://schemas.microsoft.com/office/powerpoint/2010/main" val="968791180"/>
      </p:ext>
    </p:extLst>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22814</TotalTime>
  <Words>2915</Words>
  <Application>Microsoft Office PowerPoint</Application>
  <PresentationFormat>Widescreen</PresentationFormat>
  <Paragraphs>348</Paragraphs>
  <Slides>46</Slides>
  <Notes>0</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Courier New</vt:lpstr>
      <vt:lpstr>Trebuchet MS</vt:lpstr>
      <vt:lpstr>Wingdings</vt:lpstr>
      <vt:lpstr>Wingdings 3</vt:lpstr>
      <vt:lpstr>Facet</vt:lpstr>
      <vt:lpstr>Apple Freshness Detection and Depth Calculation System</vt:lpstr>
      <vt:lpstr>contents</vt:lpstr>
      <vt:lpstr>Introduction</vt:lpstr>
      <vt:lpstr>Literature review</vt:lpstr>
      <vt:lpstr>Literature review</vt:lpstr>
      <vt:lpstr>Literature review</vt:lpstr>
      <vt:lpstr>Literature review</vt:lpstr>
      <vt:lpstr>Literature review</vt:lpstr>
      <vt:lpstr>Literature review</vt:lpstr>
      <vt:lpstr>Research gap</vt:lpstr>
      <vt:lpstr>Objectives</vt:lpstr>
      <vt:lpstr>Hardware Components</vt:lpstr>
      <vt:lpstr>Hardware Components</vt:lpstr>
      <vt:lpstr>Hardware Components</vt:lpstr>
      <vt:lpstr>Hardware Components</vt:lpstr>
      <vt:lpstr>Software Components</vt:lpstr>
      <vt:lpstr>Proposed Block diagram</vt:lpstr>
      <vt:lpstr>Methodology</vt:lpstr>
      <vt:lpstr>Methodology</vt:lpstr>
      <vt:lpstr>Methodology</vt:lpstr>
      <vt:lpstr>Methodology</vt:lpstr>
      <vt:lpstr>Methodology</vt:lpstr>
      <vt:lpstr>Methodology</vt:lpstr>
      <vt:lpstr>Methodology</vt:lpstr>
      <vt:lpstr>Methodology</vt:lpstr>
      <vt:lpstr>Results</vt:lpstr>
      <vt:lpstr>Results</vt:lpstr>
      <vt:lpstr>Results</vt:lpstr>
      <vt:lpstr>Results</vt:lpstr>
      <vt:lpstr>Results</vt:lpstr>
      <vt:lpstr>Results</vt:lpstr>
      <vt:lpstr>Results</vt:lpstr>
      <vt:lpstr>Results</vt:lpstr>
      <vt:lpstr>Results</vt:lpstr>
      <vt:lpstr>Results</vt:lpstr>
      <vt:lpstr>Results</vt:lpstr>
      <vt:lpstr>Results</vt:lpstr>
      <vt:lpstr>Results</vt:lpstr>
      <vt:lpstr>Conclusion</vt:lpstr>
      <vt:lpstr>Conclusion</vt:lpstr>
      <vt:lpstr>Conclusion</vt:lpstr>
      <vt:lpstr>Timeline</vt:lpstr>
      <vt:lpstr>Timeline</vt:lpstr>
      <vt:lpstr>References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Fruit Ripeness Detection and Automated Harvesting System"</dc:title>
  <dc:creator>Munavir Zaman</dc:creator>
  <cp:lastModifiedBy>Munavir Zaman</cp:lastModifiedBy>
  <cp:revision>24</cp:revision>
  <dcterms:created xsi:type="dcterms:W3CDTF">2023-12-18T15:46:21Z</dcterms:created>
  <dcterms:modified xsi:type="dcterms:W3CDTF">2024-06-21T05:06:15Z</dcterms:modified>
</cp:coreProperties>
</file>